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4.xml" ContentType="application/vnd.openxmlformats-officedocument.theme+xml"/>
  <Override PartName="/ppt/slideLayouts/slideLayout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Lst>
  <p:notesMasterIdLst>
    <p:notesMasterId r:id="rId37"/>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1214" r:id="rId19"/>
    <p:sldId id="269" r:id="rId20"/>
    <p:sldId id="270" r:id="rId21"/>
    <p:sldId id="271" r:id="rId22"/>
    <p:sldId id="1213"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97"/>
    <p:restoredTop sz="94694"/>
  </p:normalViewPr>
  <p:slideViewPr>
    <p:cSldViewPr snapToGrid="0" showGuides="1">
      <p:cViewPr varScale="1">
        <p:scale>
          <a:sx n="121" d="100"/>
          <a:sy n="121" d="100"/>
        </p:scale>
        <p:origin x="304"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viewProps" Target="viewProps.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8" Type="http://schemas.openxmlformats.org/officeDocument/2006/relationships/slide" Target="slides/slide3.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svg>
</file>

<file path=ppt/media/image30.png>
</file>

<file path=ppt/media/image31.png>
</file>

<file path=ppt/media/image32.jpeg>
</file>

<file path=ppt/media/image33.tif>
</file>

<file path=ppt/media/image34.png>
</file>

<file path=ppt/media/image35.png>
</file>

<file path=ppt/media/image36.jpe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sv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1" name="PlaceHolder 1"/>
          <p:cNvSpPr>
            <a:spLocks noGrp="1" noRot="1" noChangeAspect="1"/>
          </p:cNvSpPr>
          <p:nvPr>
            <p:ph type="sldImg"/>
          </p:nvPr>
        </p:nvSpPr>
        <p:spPr>
          <a:xfrm>
            <a:off x="0" y="812520"/>
            <a:ext cx="0" cy="0"/>
          </a:xfrm>
          <a:prstGeom prst="rect">
            <a:avLst/>
          </a:prstGeom>
          <a:noFill/>
          <a:ln w="0">
            <a:noFill/>
          </a:ln>
        </p:spPr>
        <p:txBody>
          <a:bodyPr lIns="0" tIns="0" rIns="0" bIns="0" anchor="ctr">
            <a:noAutofit/>
          </a:bodyPr>
          <a:lstStyle/>
          <a:p>
            <a:r>
              <a:rPr lang="de-DE" sz="1800" b="0" strike="noStrike" spc="-1">
                <a:solidFill>
                  <a:schemeClr val="dk1"/>
                </a:solidFill>
                <a:latin typeface="Calibri"/>
              </a:rPr>
              <a:t>Folie mittels Klicken verschieben</a:t>
            </a:r>
          </a:p>
        </p:txBody>
      </p:sp>
      <p:sp>
        <p:nvSpPr>
          <p:cNvPr id="42"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pPr marL="216000" indent="0">
              <a:buNone/>
            </a:pPr>
            <a:r>
              <a:rPr lang="de-DE" sz="2000" b="0" strike="noStrike" spc="-1">
                <a:solidFill>
                  <a:srgbClr val="000000"/>
                </a:solidFill>
                <a:latin typeface="Calibri"/>
              </a:rPr>
              <a:t>Format der Notizen mittels Klicken bearbeiten</a:t>
            </a:r>
          </a:p>
        </p:txBody>
      </p:sp>
      <p:sp>
        <p:nvSpPr>
          <p:cNvPr id="43"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pPr indent="0">
              <a:buNone/>
            </a:pPr>
            <a:r>
              <a:rPr lang="de-DE" sz="1400" b="0" strike="noStrike" spc="-1">
                <a:solidFill>
                  <a:srgbClr val="000000"/>
                </a:solidFill>
                <a:latin typeface="Calibri"/>
              </a:rPr>
              <a:t>&lt;Kopfzeile&gt;</a:t>
            </a:r>
          </a:p>
        </p:txBody>
      </p:sp>
      <p:sp>
        <p:nvSpPr>
          <p:cNvPr id="44" name="PlaceHolder 4"/>
          <p:cNvSpPr>
            <a:spLocks noGrp="1"/>
          </p:cNvSpPr>
          <p:nvPr>
            <p:ph type="dt" idx="1"/>
          </p:nvPr>
        </p:nvSpPr>
        <p:spPr>
          <a:xfrm>
            <a:off x="4278960" y="0"/>
            <a:ext cx="3280680" cy="534240"/>
          </a:xfrm>
          <a:prstGeom prst="rect">
            <a:avLst/>
          </a:prstGeom>
          <a:noFill/>
          <a:ln w="0">
            <a:noFill/>
          </a:ln>
        </p:spPr>
        <p:txBody>
          <a:bodyPr lIns="0" tIns="0" rIns="0" bIns="0" anchor="t">
            <a:noAutofit/>
          </a:bodyPr>
          <a:lstStyle>
            <a:lvl1pPr indent="0" algn="r">
              <a:buNone/>
              <a:defRPr lang="de-DE" sz="1400" b="0" strike="noStrike" spc="-1">
                <a:solidFill>
                  <a:srgbClr val="000000"/>
                </a:solidFill>
                <a:latin typeface="Calibri"/>
              </a:defRPr>
            </a:lvl1pPr>
          </a:lstStyle>
          <a:p>
            <a:pPr indent="0" algn="r">
              <a:buNone/>
            </a:pPr>
            <a:r>
              <a:rPr lang="de-DE" sz="1400" b="0" strike="noStrike" spc="-1">
                <a:solidFill>
                  <a:srgbClr val="000000"/>
                </a:solidFill>
                <a:latin typeface="Calibri"/>
              </a:rPr>
              <a:t>&lt;Datum/Uhrzeit&gt;</a:t>
            </a:r>
          </a:p>
        </p:txBody>
      </p:sp>
      <p:sp>
        <p:nvSpPr>
          <p:cNvPr id="45" name="PlaceHolder 5"/>
          <p:cNvSpPr>
            <a:spLocks noGrp="1"/>
          </p:cNvSpPr>
          <p:nvPr>
            <p:ph type="ftr" idx="2"/>
          </p:nvPr>
        </p:nvSpPr>
        <p:spPr>
          <a:xfrm>
            <a:off x="0" y="10157400"/>
            <a:ext cx="3280680" cy="534240"/>
          </a:xfrm>
          <a:prstGeom prst="rect">
            <a:avLst/>
          </a:prstGeom>
          <a:noFill/>
          <a:ln w="0">
            <a:noFill/>
          </a:ln>
        </p:spPr>
        <p:txBody>
          <a:bodyPr lIns="0" tIns="0" rIns="0" bIns="0" anchor="b">
            <a:noAutofit/>
          </a:bodyPr>
          <a:lstStyle>
            <a:lvl1pPr indent="0">
              <a:buNone/>
              <a:defRPr lang="de-DE" sz="1400" b="0" strike="noStrike" spc="-1">
                <a:solidFill>
                  <a:srgbClr val="000000"/>
                </a:solidFill>
                <a:latin typeface="Calibri"/>
              </a:defRPr>
            </a:lvl1pPr>
          </a:lstStyle>
          <a:p>
            <a:pPr indent="0">
              <a:buNone/>
            </a:pPr>
            <a:r>
              <a:rPr lang="de-DE" sz="1400" b="0" strike="noStrike" spc="-1">
                <a:solidFill>
                  <a:srgbClr val="000000"/>
                </a:solidFill>
                <a:latin typeface="Calibri"/>
              </a:rPr>
              <a:t>&lt;Fußzeile&gt;</a:t>
            </a:r>
          </a:p>
        </p:txBody>
      </p:sp>
      <p:sp>
        <p:nvSpPr>
          <p:cNvPr id="46" name="PlaceHolder 6"/>
          <p:cNvSpPr>
            <a:spLocks noGrp="1"/>
          </p:cNvSpPr>
          <p:nvPr>
            <p:ph type="sldNum" idx="3"/>
          </p:nvPr>
        </p:nvSpPr>
        <p:spPr>
          <a:xfrm>
            <a:off x="4278960" y="10157400"/>
            <a:ext cx="3280680" cy="534240"/>
          </a:xfrm>
          <a:prstGeom prst="rect">
            <a:avLst/>
          </a:prstGeom>
          <a:noFill/>
          <a:ln w="0">
            <a:noFill/>
          </a:ln>
        </p:spPr>
        <p:txBody>
          <a:bodyPr lIns="0" tIns="0" rIns="0" bIns="0" anchor="b">
            <a:noAutofit/>
          </a:bodyPr>
          <a:lstStyle>
            <a:lvl1pPr indent="0" algn="r">
              <a:buNone/>
              <a:defRPr lang="de-DE" sz="1400" b="0" strike="noStrike" spc="-1">
                <a:solidFill>
                  <a:srgbClr val="000000"/>
                </a:solidFill>
                <a:latin typeface="Calibri"/>
              </a:defRPr>
            </a:lvl1pPr>
          </a:lstStyle>
          <a:p>
            <a:pPr indent="0" algn="r">
              <a:buNone/>
            </a:pPr>
            <a:fld id="{27F7F625-EB83-41F7-9A46-D9488D4AED2D}" type="slidenum">
              <a:rPr lang="de-DE" sz="1400" b="0" strike="noStrike" spc="-1">
                <a:solidFill>
                  <a:srgbClr val="000000"/>
                </a:solidFill>
                <a:latin typeface="Calibri"/>
              </a:rPr>
              <a:t>‹#›</a:t>
            </a:fld>
            <a:endParaRPr lang="de-DE" sz="1400" b="0" strike="noStrike" spc="-1">
              <a:solidFill>
                <a:srgbClr val="000000"/>
              </a:solidFill>
              <a:latin typeface="Calibri"/>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 name="PlaceHolder 1"/>
          <p:cNvSpPr>
            <a:spLocks noGrp="1" noRot="1" noChangeAspect="1"/>
          </p:cNvSpPr>
          <p:nvPr>
            <p:ph type="sldImg"/>
          </p:nvPr>
        </p:nvSpPr>
        <p:spPr>
          <a:xfrm>
            <a:off x="685800" y="1143000"/>
            <a:ext cx="5486040" cy="3085920"/>
          </a:xfrm>
          <a:prstGeom prst="rect">
            <a:avLst/>
          </a:prstGeom>
          <a:ln w="0">
            <a:noFill/>
          </a:ln>
        </p:spPr>
      </p:sp>
      <p:sp>
        <p:nvSpPr>
          <p:cNvPr id="411"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de-DE" sz="2000" b="0" strike="noStrike" spc="-1">
                <a:solidFill>
                  <a:srgbClr val="000000"/>
                </a:solidFill>
                <a:latin typeface="Calibri"/>
              </a:rPr>
              <a:t>Ich begrüße Sie zur Veranstaltung Marktforschung und Datenanalyse.</a:t>
            </a:r>
          </a:p>
          <a:p>
            <a:pPr marL="216000" indent="0">
              <a:lnSpc>
                <a:spcPct val="100000"/>
              </a:lnSpc>
              <a:buNone/>
            </a:pPr>
            <a:r>
              <a:rPr lang="de-DE" sz="2000" b="0" strike="noStrike" spc="-1">
                <a:solidFill>
                  <a:srgbClr val="000000"/>
                </a:solidFill>
                <a:latin typeface="Calibri"/>
              </a:rPr>
              <a:t>Mein Name ist Anna-Maria Hempel und gemeinsam mit meiner Kollegin Mona Frermann werden wir zusammen mit Ihnen den Kurs </a:t>
            </a:r>
            <a:r>
              <a:rPr lang="fr-FR" sz="1200" b="0" strike="noStrike" spc="-1">
                <a:solidFill>
                  <a:srgbClr val="000000"/>
                </a:solidFill>
                <a:latin typeface="+mn-lt"/>
              </a:rPr>
              <a:t>Marktforschung und Datenanalyse </a:t>
            </a:r>
            <a:r>
              <a:rPr lang="de-DE" sz="2000" b="0" strike="noStrike" spc="-1">
                <a:solidFill>
                  <a:srgbClr val="000000"/>
                </a:solidFill>
                <a:latin typeface="+mn-lt"/>
              </a:rPr>
              <a:t>gestalten</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p:txBody>
      </p:sp>
      <p:sp>
        <p:nvSpPr>
          <p:cNvPr id="412" name="PlaceHolder 3"/>
          <p:cNvSpPr>
            <a:spLocks noGrp="1"/>
          </p:cNvSpPr>
          <p:nvPr>
            <p:ph type="sldNum" idx="4"/>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096D359F-260C-44A7-9CEC-CCA57AFE5233}" type="slidenum">
              <a:rPr lang="de-DE" sz="1200" b="0" strike="noStrike" spc="-1">
                <a:solidFill>
                  <a:srgbClr val="000000"/>
                </a:solidFill>
                <a:latin typeface="Calibri"/>
              </a:rPr>
              <a:t>1</a:t>
            </a:fld>
            <a:endParaRPr lang="de-DE" sz="1200" b="0" strike="noStrike" spc="-1">
              <a:solidFill>
                <a:srgbClr val="000000"/>
              </a:solidFill>
              <a:latin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 name="PlaceHolder 1"/>
          <p:cNvSpPr>
            <a:spLocks noGrp="1" noRot="1" noChangeAspect="1"/>
          </p:cNvSpPr>
          <p:nvPr>
            <p:ph type="sldImg"/>
          </p:nvPr>
        </p:nvSpPr>
        <p:spPr>
          <a:xfrm>
            <a:off x="685800" y="1143000"/>
            <a:ext cx="5486040" cy="3085920"/>
          </a:xfrm>
          <a:prstGeom prst="rect">
            <a:avLst/>
          </a:prstGeom>
          <a:ln w="0">
            <a:noFill/>
          </a:ln>
        </p:spPr>
      </p:sp>
      <p:sp>
        <p:nvSpPr>
          <p:cNvPr id="438"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de-DE" sz="2000" b="0" strike="noStrike" spc="-1">
                <a:solidFill>
                  <a:srgbClr val="000000"/>
                </a:solidFill>
                <a:latin typeface="Calibri"/>
              </a:rPr>
              <a:t>Ihr habt ja jetzt einiges schon genannt. Hier nochmal zusammenfassend, welche Phasen es normalerweise immer gibt:</a:t>
            </a: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de-DE" sz="2000" b="0" strike="noStrike" spc="-1">
                <a:solidFill>
                  <a:srgbClr val="000000"/>
                </a:solidFill>
                <a:latin typeface="Calibri"/>
              </a:rPr>
              <a:t>Zunächst liegt immer ein Problem oder eine Fragestellung vor: Daraus wird eine Forschungsfrage formuliert, die in Hypothesen über vermutete Zusammenhänge mündet (unsere werden wir später vorstellen). Das kann eine Fragestellung sein, die sich aus wissenschaftlicher Forschung ergibt, kann in der Praxis aber auch rückläufige Besucherzahlen in einer Bar sein, ein Produkt wird auf den Markt gebracht und kommt nicht an, ein Unternehmen möchte ein neues Produkt auf den Markt bringen und fragt sich, was Kundenbedürfnisse sind. </a:t>
            </a: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de-DE" sz="2000" b="0" strike="noStrike" spc="-1">
                <a:solidFill>
                  <a:srgbClr val="000000"/>
                </a:solidFill>
                <a:latin typeface="Calibri"/>
              </a:rPr>
              <a:t>Dann folgt die umfangreiche Phase der Untersuchungsdesignerstellung, in der ich meine Forschungsfrage operationalisiere, also untersuchbar mache. </a:t>
            </a:r>
          </a:p>
          <a:p>
            <a:pPr marL="216000" indent="0">
              <a:lnSpc>
                <a:spcPct val="100000"/>
              </a:lnSpc>
              <a:buNone/>
            </a:pPr>
            <a:r>
              <a:rPr lang="de-DE" sz="2000" b="0" strike="noStrike" spc="-1">
                <a:solidFill>
                  <a:srgbClr val="000000"/>
                </a:solidFill>
                <a:latin typeface="Calibri"/>
              </a:rPr>
              <a:t>Hier lege ich fest:</a:t>
            </a:r>
          </a:p>
          <a:p>
            <a:pPr marL="216000" indent="0">
              <a:lnSpc>
                <a:spcPct val="100000"/>
              </a:lnSpc>
              <a:buNone/>
            </a:pPr>
            <a:r>
              <a:rPr lang="de-DE" sz="2000" b="0" strike="noStrike" spc="-1">
                <a:solidFill>
                  <a:srgbClr val="000000"/>
                </a:solidFill>
                <a:latin typeface="Calibri"/>
              </a:rPr>
              <a:t>Wen untersuche ich, welche Inhalte untersuche ich konkret, mit welcher Methode, also wie erhebe ich die Inhalte, und wen untersuche ich. bzw. bei wem oder über wen erhebe ich die Inhalte. Wenn man ein neues produkt einführen will und schauen will, wie es ankommt. Wäre ein Indikator also das Gefallen des Produkts und adzu könnte ich eine Skala raussuchen, wenn ich das zum besipiel mit der Methode fragebogen untersuchen will. Dann stellt sich noch die frage wem ich den fragebogen schicken möchte, also die definition der stichptobe.</a:t>
            </a: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de-DE" sz="2000" b="0" strike="noStrike" spc="-1">
                <a:solidFill>
                  <a:srgbClr val="000000"/>
                </a:solidFill>
                <a:latin typeface="Calibri"/>
              </a:rPr>
              <a:t>Nach der Designphase folgt die Phase der tatsächlichen Datenbeschaffung. Die erhobenen Daten müssen aufbereitet werden, bereinigt werden (Durchklicker etc.), um dann in die Analysephase zu gehen, und die Daten auszuwerten.</a:t>
            </a: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de-DE" sz="2000" b="0" strike="noStrike" spc="-1">
                <a:solidFill>
                  <a:srgbClr val="000000"/>
                </a:solidFill>
                <a:latin typeface="Calibri"/>
              </a:rPr>
              <a:t>Nach der Auswertung müssen dann die Ergebnisse interpretiert werden, Schlussfolgerungen bzgl meiner Fragestellung gezogen werden. Dabei auf Hypothesen referieren, werden sie durch Daten unterstützt oder muss ich sie ablehnen und fasse die Erkenntnisse in Bericht zusammen.</a:t>
            </a:r>
          </a:p>
          <a:p>
            <a:pPr marL="216000" indent="0">
              <a:lnSpc>
                <a:spcPct val="100000"/>
              </a:lnSpc>
              <a:buNone/>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rgbClr val="000000"/>
                </a:solidFill>
                <a:latin typeface="Calibri"/>
              </a:rPr>
              <a:t>Das sollte dann die Grundlage sein, auf der Marketer Entscheidungen treffen</a:t>
            </a: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rgbClr val="000000"/>
                </a:solidFill>
                <a:latin typeface="Calibri"/>
              </a:rPr>
              <a:t>PAUSE 15 MINUTEN</a:t>
            </a:r>
          </a:p>
        </p:txBody>
      </p:sp>
      <p:sp>
        <p:nvSpPr>
          <p:cNvPr id="439" name="PlaceHolder 3"/>
          <p:cNvSpPr>
            <a:spLocks noGrp="1"/>
          </p:cNvSpPr>
          <p:nvPr>
            <p:ph type="sldNum" idx="13"/>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E9E45891-3ED5-4F4C-91A6-1D5BF3C6FEA9}" type="slidenum">
              <a:rPr lang="de-DE" sz="1200" b="0" strike="noStrike" spc="-1">
                <a:solidFill>
                  <a:srgbClr val="000000"/>
                </a:solidFill>
                <a:latin typeface="Calibri"/>
              </a:rPr>
              <a:t>10</a:t>
            </a:fld>
            <a:endParaRPr lang="de-DE" sz="1200" b="0" strike="noStrike" spc="-1">
              <a:solidFill>
                <a:srgbClr val="000000"/>
              </a:solidFill>
              <a:latin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 name="PlaceHolder 1"/>
          <p:cNvSpPr>
            <a:spLocks noGrp="1" noRot="1" noChangeAspect="1"/>
          </p:cNvSpPr>
          <p:nvPr>
            <p:ph type="sldImg"/>
          </p:nvPr>
        </p:nvSpPr>
        <p:spPr>
          <a:xfrm>
            <a:off x="685800" y="1143000"/>
            <a:ext cx="5486040" cy="3085920"/>
          </a:xfrm>
          <a:prstGeom prst="rect">
            <a:avLst/>
          </a:prstGeom>
          <a:ln w="0">
            <a:noFill/>
          </a:ln>
        </p:spPr>
      </p:sp>
      <p:sp>
        <p:nvSpPr>
          <p:cNvPr id="441"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US" sz="2000" b="0" strike="noStrike" spc="-1">
                <a:solidFill>
                  <a:srgbClr val="000000"/>
                </a:solidFill>
                <a:latin typeface="Calibri"/>
              </a:rPr>
              <a:t>Jedes Forschungsprojekts startet mit einem Problem, das man lösen will.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US" sz="2000" b="0" strike="noStrike" spc="-1">
                <a:solidFill>
                  <a:srgbClr val="000000"/>
                </a:solidFill>
                <a:latin typeface="Calibri"/>
              </a:rPr>
              <a:t>In der Unternehmenspraxis kann ein Problem darin bestehen, dass ein Produktmanager nicht weiß, ob er den Preis seines Produkts an veränderte Nachfragebedingungen anpassen muss, wie das Design einer neuen Produktvariante bei seinen Kunden ankommt oder wie sich die Zufriedenheit seiner Kunden mit dem Produkt in den letzten Monaten verändert hat.</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US" sz="2000" b="0" strike="noStrike" spc="-1">
                <a:solidFill>
                  <a:srgbClr val="000000"/>
                </a:solidFill>
                <a:latin typeface="Calibri"/>
              </a:rPr>
              <a:t>Auch wissenschaftliche Forschungsprojekte, und dazu gehören in der Regel auch Abschlussarbeiten von Studierenden, starten mit der Problemphase. Auch hier geht es zunächst darum, die Idee für die Forschungsarbeit – und damit das vorliegende Problem – zu konkretisieren.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US" sz="2000" b="0" strike="noStrike" spc="-1">
                <a:solidFill>
                  <a:srgbClr val="000000"/>
                </a:solidFill>
                <a:latin typeface="Calibri"/>
              </a:rPr>
              <a:t>Das mag trivial klingen, ist aber einer der wichtigsten Schritte im Forschungsprozess. Denn eine gute Problemdefinition stellt letztlich die Weichen für den Erfolg eines Forschungsprojekts, in dem sie unseren Blick für das Problem schärft.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p:txBody>
      </p:sp>
      <p:sp>
        <p:nvSpPr>
          <p:cNvPr id="442" name="PlaceHolder 3"/>
          <p:cNvSpPr>
            <a:spLocks noGrp="1"/>
          </p:cNvSpPr>
          <p:nvPr>
            <p:ph type="sldNum" idx="14"/>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26495184-70A0-4217-8A5C-E79BF45058F0}" type="slidenum">
              <a:rPr lang="de-DE" sz="1200" b="0" strike="noStrike" spc="-1">
                <a:solidFill>
                  <a:srgbClr val="000000"/>
                </a:solidFill>
                <a:latin typeface="Calibri"/>
              </a:rPr>
              <a:t>12</a:t>
            </a:fld>
            <a:endParaRPr lang="de-DE" sz="1200" b="0" strike="noStrike" spc="-1">
              <a:solidFill>
                <a:srgbClr val="000000"/>
              </a:solidFill>
              <a:latin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PlaceHolder 1"/>
          <p:cNvSpPr>
            <a:spLocks noGrp="1" noRot="1" noChangeAspect="1"/>
          </p:cNvSpPr>
          <p:nvPr>
            <p:ph type="sldImg"/>
          </p:nvPr>
        </p:nvSpPr>
        <p:spPr>
          <a:xfrm>
            <a:off x="685800" y="1143000"/>
            <a:ext cx="5486400" cy="3086100"/>
          </a:xfrm>
          <a:prstGeom prst="rect">
            <a:avLst/>
          </a:prstGeom>
          <a:ln w="0">
            <a:noFill/>
          </a:ln>
        </p:spPr>
      </p:sp>
      <p:sp>
        <p:nvSpPr>
          <p:cNvPr id="444"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Die Problemdefinition haben wir für unsere Projekte schon im Vorfeld bestimmt.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Da der Prozess eine relevante Forschungsfrage zu finden, manchmal Monate dauern kann.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Am Lehrstuhl Marketing, beschäftigen wir uns alle mit dem Bereich Produktdesign.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Und wie sich Produktdesign auf Präferenzen, Reaktionen und Verhalten auswirkt.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Das ist insbesondere relevant im Bereich e-commerce, wo wir uns rein auf das visuelle Aussehen verlassen müssen.</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Wir können ja die Materialien nicht anfassen um so besser Ihre Qualität zubestimmen.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Um zusätzliche Informationen an die Kund:innen zu vermitteln, wird auf andere Möglichkeiten zurückgegriffen.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Man kann Produkte zum Beispiel sogenannten Ensembles darstellen oder in der Fashion Industrie als Outfits.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So können Sie das Produkt wahrscheinlich besser einordnen, wenn ich ihnen andere dazu passende Produkte mitzeige.</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KLICK</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Die zusätzlichen Informationen, die sie von den anderen Produkten erlangen, übertragen sie auf die Hose.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Und so fällt es Ihnen leichter dem Produkt eine Preiserwartung zuzuordnen. </a:t>
            </a:r>
            <a:endParaRPr lang="de-DE" sz="2000" b="0" strike="noStrike" spc="-1">
              <a:solidFill>
                <a:srgbClr val="000000"/>
              </a:solidFill>
              <a:latin typeface="Calibri"/>
            </a:endParaRPr>
          </a:p>
          <a:p>
            <a:pPr marL="216000" indent="0">
              <a:lnSpc>
                <a:spcPct val="100000"/>
              </a:lnSpc>
              <a:buNone/>
            </a:pPr>
            <a:br>
              <a:rPr sz="2000"/>
            </a:br>
            <a:r>
              <a:rPr lang="en-DE" sz="2000" b="0" strike="noStrike" spc="-1">
                <a:solidFill>
                  <a:srgbClr val="000000"/>
                </a:solidFill>
                <a:latin typeface="Calibri"/>
              </a:rPr>
              <a:t>Die Preiserwartung ist also abhängig vom Ensemble.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PAUSE</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KLICK</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Wenn die Preiserwartung abhängig ist vom der Produktkonstellation, dann ändert sich wahrscheinlich Ihre Preiserwartung wenn wir die Produkte des Ensembles ändern. </a:t>
            </a:r>
            <a:endParaRPr lang="de-DE" sz="2000" b="0" strike="noStrike" spc="-1">
              <a:solidFill>
                <a:srgbClr val="000000"/>
              </a:solidFill>
              <a:latin typeface="Calibri"/>
            </a:endParaRPr>
          </a:p>
        </p:txBody>
      </p:sp>
      <p:sp>
        <p:nvSpPr>
          <p:cNvPr id="445" name="PlaceHolder 3"/>
          <p:cNvSpPr>
            <a:spLocks noGrp="1"/>
          </p:cNvSpPr>
          <p:nvPr>
            <p:ph type="sldNum" idx="15"/>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E1B2F496-ABC3-41B2-84E1-DF214F7F9FC6}" type="slidenum">
              <a:rPr lang="de-DE" sz="1200" b="0" strike="noStrike" spc="-1">
                <a:solidFill>
                  <a:srgbClr val="000000"/>
                </a:solidFill>
                <a:latin typeface="Calibri"/>
              </a:rPr>
              <a:t>13</a:t>
            </a:fld>
            <a:endParaRPr lang="de-DE" sz="1200" b="0" strike="noStrike" spc="-1">
              <a:solidFill>
                <a:srgbClr val="000000"/>
              </a:solidFill>
              <a:latin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PlaceHolder 1"/>
          <p:cNvSpPr>
            <a:spLocks noGrp="1" noRot="1" noChangeAspect="1"/>
          </p:cNvSpPr>
          <p:nvPr>
            <p:ph type="sldImg"/>
          </p:nvPr>
        </p:nvSpPr>
        <p:spPr>
          <a:xfrm>
            <a:off x="685800" y="1143000"/>
            <a:ext cx="5486400" cy="3086100"/>
          </a:xfrm>
          <a:prstGeom prst="rect">
            <a:avLst/>
          </a:prstGeom>
          <a:ln w="0">
            <a:noFill/>
          </a:ln>
        </p:spPr>
      </p:sp>
      <p:sp>
        <p:nvSpPr>
          <p:cNvPr id="444"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Die Problemdefinition haben wir für unsere Projekte schon im Vorfeld bestimmt.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Da der Prozess eine relevante Forschungsfrage zu finden, manchmal Monate dauern kann.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Am Lehrstuhl Marketing, beschäftigen wir uns alle mit dem Bereich Produktdesign.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Und wie sich Produktdesign auf Präferenzen, Reaktionen und Verhalten auswirkt.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Das ist insbesondere relevant im Bereich e-commerce, wo wir uns rein auf das visuelle Aussehen verlassen müssen.</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Wir können ja die Materialien nicht anfassen um so besser Ihre Qualität zubestimmen.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Um zusätzliche Informationen an die Kund:innen zu vermitteln, wird auf andere Möglichkeiten zurückgegriffen.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Man kann Produkte zum Beispiel sogenannten Ensembles darstellen oder in der Fashion Industrie als Outfits.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So können Sie das Produkt wahrscheinlich besser einordnen, wenn ich ihnen andere dazu passende Produkte mitzeige.</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KLICK</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Die zusätzlichen Informationen, die sie von den anderen Produkten erlangen, übertragen sie auf die Hose.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Und so fällt es Ihnen leichter dem Produkt eine Preiserwartung zuzuordnen. </a:t>
            </a:r>
            <a:endParaRPr lang="de-DE" sz="2000" b="0" strike="noStrike" spc="-1">
              <a:solidFill>
                <a:srgbClr val="000000"/>
              </a:solidFill>
              <a:latin typeface="Calibri"/>
            </a:endParaRPr>
          </a:p>
          <a:p>
            <a:pPr marL="216000" indent="0">
              <a:lnSpc>
                <a:spcPct val="100000"/>
              </a:lnSpc>
              <a:buNone/>
            </a:pPr>
            <a:br>
              <a:rPr sz="2000"/>
            </a:br>
            <a:r>
              <a:rPr lang="en-DE" sz="2000" b="0" strike="noStrike" spc="-1">
                <a:solidFill>
                  <a:srgbClr val="000000"/>
                </a:solidFill>
                <a:latin typeface="Calibri"/>
              </a:rPr>
              <a:t>Die Preiserwartung ist also abhängig vom Ensemble.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PAUSE</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KLICK</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Wenn die Preiserwartung abhängig ist vom der Produktkonstellation, dann ändert sich wahrscheinlich Ihre Preiserwartung wenn wir die Produkte des Ensembles ändern. </a:t>
            </a:r>
            <a:endParaRPr lang="de-DE" sz="2000" b="0" strike="noStrike" spc="-1">
              <a:solidFill>
                <a:srgbClr val="000000"/>
              </a:solidFill>
              <a:latin typeface="Calibri"/>
            </a:endParaRPr>
          </a:p>
        </p:txBody>
      </p:sp>
      <p:sp>
        <p:nvSpPr>
          <p:cNvPr id="445" name="PlaceHolder 3"/>
          <p:cNvSpPr>
            <a:spLocks noGrp="1"/>
          </p:cNvSpPr>
          <p:nvPr>
            <p:ph type="sldNum" idx="15"/>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E1B2F496-ABC3-41B2-84E1-DF214F7F9FC6}" type="slidenum">
              <a:rPr lang="de-DE" sz="1200" b="0" strike="noStrike" spc="-1">
                <a:solidFill>
                  <a:srgbClr val="000000"/>
                </a:solidFill>
                <a:latin typeface="Calibri"/>
              </a:rPr>
              <a:t>14</a:t>
            </a:fld>
            <a:endParaRPr lang="de-DE" sz="1200" b="0" strike="noStrike" spc="-1">
              <a:solidFill>
                <a:srgbClr val="000000"/>
              </a:solidFill>
              <a:latin typeface="Calibri"/>
            </a:endParaRPr>
          </a:p>
        </p:txBody>
      </p:sp>
    </p:spTree>
    <p:extLst>
      <p:ext uri="{BB962C8B-B14F-4D97-AF65-F5344CB8AC3E}">
        <p14:creationId xmlns:p14="http://schemas.microsoft.com/office/powerpoint/2010/main" val="269140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PlaceHolder 1"/>
          <p:cNvSpPr>
            <a:spLocks noGrp="1" noRot="1" noChangeAspect="1"/>
          </p:cNvSpPr>
          <p:nvPr>
            <p:ph type="sldImg"/>
          </p:nvPr>
        </p:nvSpPr>
        <p:spPr>
          <a:xfrm>
            <a:off x="685800" y="1143000"/>
            <a:ext cx="5486040" cy="3085920"/>
          </a:xfrm>
          <a:prstGeom prst="rect">
            <a:avLst/>
          </a:prstGeom>
          <a:ln w="0">
            <a:noFill/>
          </a:ln>
        </p:spPr>
      </p:sp>
      <p:sp>
        <p:nvSpPr>
          <p:cNvPr id="447"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Es gibt im Produktdesign zentrale Prinzipien, bei denen auch empirisch belegt ist, dass Sie einen Einfluss auf die ästethische Reaktion haben.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Eines davon ist Konsistenz.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Wenn ein Outfit, stilistisch konsistent ist – also alle Items dem selben Stil angehören - könnte es also mehr gemocht werden, als wenn es inkonsistent ist.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Wir wissen auch das die Preiserwartung stark davon abhängt wie gut Produkte Konsument:innen gefallen.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Ensprechend ist die Haupthypothese, die wir haben, dass sich die Preiserwartung in Abhängigkeit der stilistischen Konsistenz eines Ensembles ändert.</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&amp; wir nehmen an, dass dieser Effekt mediiert wird von Liking des Ensembles.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p:txBody>
      </p:sp>
      <p:sp>
        <p:nvSpPr>
          <p:cNvPr id="448" name="PlaceHolder 3"/>
          <p:cNvSpPr>
            <a:spLocks noGrp="1"/>
          </p:cNvSpPr>
          <p:nvPr>
            <p:ph type="sldNum" idx="16"/>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98BB97D5-FBA1-4307-A36D-18C906ED1060}" type="slidenum">
              <a:rPr lang="de-DE" sz="1200" b="0" strike="noStrike" spc="-1">
                <a:solidFill>
                  <a:srgbClr val="000000"/>
                </a:solidFill>
                <a:latin typeface="Calibri"/>
              </a:rPr>
              <a:t>15</a:t>
            </a:fld>
            <a:endParaRPr lang="de-DE" sz="1200" b="0" strike="noStrike" spc="-1">
              <a:solidFill>
                <a:srgbClr val="000000"/>
              </a:solidFill>
              <a:latin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 name="PlaceHolder 1"/>
          <p:cNvSpPr>
            <a:spLocks noGrp="1" noRot="1" noChangeAspect="1"/>
          </p:cNvSpPr>
          <p:nvPr>
            <p:ph type="sldImg"/>
          </p:nvPr>
        </p:nvSpPr>
        <p:spPr>
          <a:xfrm>
            <a:off x="685800" y="1143000"/>
            <a:ext cx="5486040" cy="3085920"/>
          </a:xfrm>
          <a:prstGeom prst="rect">
            <a:avLst/>
          </a:prstGeom>
          <a:ln w="0">
            <a:noFill/>
          </a:ln>
        </p:spPr>
      </p:sp>
      <p:sp>
        <p:nvSpPr>
          <p:cNvPr id="450"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Als nächstes können wir uns anschauen, was Konsistenz in einem Outfit ausmacht.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Konsistenz wird beeinflusst von der Nähe und Änlichkeit der anderen Produkte.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Das ist glaube ich recht einleuchtend.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Je näher Produkte beieinander sind, desto eher werden Sie als Gruppe betrachtet und je ähnlicher sich Produkte sind, desto eher werden sie als zusammengehörig betrachtet.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Doch wie können sich Nähe &amp; Änlichkeit auf unser Konsistenzempfinden auswirken.</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Wir könnten uns also ansehen, ob sich die Preiserwartung ändert, wenn die beiden Produkte, die die Inkonsistenz verurachen, räumlich abgegrenzt sind. </a:t>
            </a:r>
            <a:endParaRPr lang="de-DE" sz="2000" b="0" strike="noStrike" spc="-1">
              <a:solidFill>
                <a:srgbClr val="000000"/>
              </a:solidFill>
              <a:latin typeface="Calibri"/>
            </a:endParaRPr>
          </a:p>
        </p:txBody>
      </p:sp>
      <p:sp>
        <p:nvSpPr>
          <p:cNvPr id="451" name="PlaceHolder 3"/>
          <p:cNvSpPr>
            <a:spLocks noGrp="1"/>
          </p:cNvSpPr>
          <p:nvPr>
            <p:ph type="sldNum" idx="17"/>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E17752E4-433A-48F6-BA88-066620F10FC6}" type="slidenum">
              <a:rPr lang="de-DE" sz="1200" b="0" strike="noStrike" spc="-1">
                <a:solidFill>
                  <a:srgbClr val="000000"/>
                </a:solidFill>
                <a:latin typeface="Calibri"/>
              </a:rPr>
              <a:t>16</a:t>
            </a:fld>
            <a:endParaRPr lang="de-DE" sz="1200" b="0" strike="noStrike" spc="-1">
              <a:solidFill>
                <a:srgbClr val="000000"/>
              </a:solidFill>
              <a:latin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PlaceHolder 1"/>
          <p:cNvSpPr>
            <a:spLocks noGrp="1" noRot="1" noChangeAspect="1"/>
          </p:cNvSpPr>
          <p:nvPr>
            <p:ph type="sldImg"/>
          </p:nvPr>
        </p:nvSpPr>
        <p:spPr>
          <a:xfrm>
            <a:off x="685800" y="1143000"/>
            <a:ext cx="5486400" cy="3086100"/>
          </a:xfrm>
          <a:prstGeom prst="rect">
            <a:avLst/>
          </a:prstGeom>
          <a:ln w="0">
            <a:noFill/>
          </a:ln>
        </p:spPr>
      </p:sp>
      <p:sp>
        <p:nvSpPr>
          <p:cNvPr id="453"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Global Precedence beschreibt das Phänomen, dass wir immer zuerst das Ganze und dann seine Einzelteile wahrnehmen.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Wenn wir also ein Outfit sehen, beurteilen wir zuerst das Outfit und dann die einzelnen Produkte.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Unsere Beurteilung der einzelnen Produkte hängt dann schon vom ganzen ab.</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In der Praxis ist der Global Advantage jedoch abhängig von der Größe der Items.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Für unsere Konsistenz Frage heißt das: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Wenn die Jacke oder die Hose stilistisch nicht zu dem Outfit passen, wird das Outfit wahrscheinlich eher als inkonsistent wahrgenommen, als wenn die Schuhe stilistisch nicht dazu passen.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Wir könnten uns also auch anschauen, wie sich das Liking und damit auch der erwartete Preis ändert in Abhängigkeit der Größe der Items die die Inkonsistenz verursachen.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p:txBody>
      </p:sp>
      <p:sp>
        <p:nvSpPr>
          <p:cNvPr id="454" name="PlaceHolder 3"/>
          <p:cNvSpPr>
            <a:spLocks noGrp="1"/>
          </p:cNvSpPr>
          <p:nvPr>
            <p:ph type="sldNum" idx="18"/>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8817A871-DEA1-42D2-9A4C-D6ED8A18DF92}" type="slidenum">
              <a:rPr lang="de-DE" sz="1200" b="0" strike="noStrike" spc="-1">
                <a:solidFill>
                  <a:srgbClr val="000000"/>
                </a:solidFill>
                <a:latin typeface="Calibri"/>
              </a:rPr>
              <a:t>17</a:t>
            </a:fld>
            <a:endParaRPr lang="de-DE" sz="1200" b="0" strike="noStrike" spc="-1">
              <a:solidFill>
                <a:srgbClr val="000000"/>
              </a:solidFill>
              <a:latin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Der Global Advantage hängt auch vom ”visual angle” ab. </a:t>
            </a:r>
          </a:p>
          <a:p>
            <a:endParaRPr lang="en-DE" dirty="0"/>
          </a:p>
          <a:p>
            <a:r>
              <a:rPr lang="en-DE" dirty="0"/>
              <a:t>Wenn wir also die Prudukte die zentral in unserem Ensemble verortet sind austauschen, könnte das, einen schwerwiegenderen Einfluss auf die Wahrnehmung der Konsistenz und somit des Likings haben,</a:t>
            </a:r>
          </a:p>
          <a:p>
            <a:r>
              <a:rPr lang="en-DE" dirty="0"/>
              <a:t>als wenn außenliegende Produkte die Inkonsistenz verursachen. </a:t>
            </a:r>
          </a:p>
          <a:p>
            <a:endParaRPr lang="en-DE" dirty="0"/>
          </a:p>
        </p:txBody>
      </p:sp>
      <p:sp>
        <p:nvSpPr>
          <p:cNvPr id="4" name="Slide Number Placeholder 3"/>
          <p:cNvSpPr>
            <a:spLocks noGrp="1"/>
          </p:cNvSpPr>
          <p:nvPr>
            <p:ph type="sldNum" sz="quarter" idx="5"/>
          </p:nvPr>
        </p:nvSpPr>
        <p:spPr/>
        <p:txBody>
          <a:bodyPr/>
          <a:lstStyle/>
          <a:p>
            <a:fld id="{F13C3961-1900-1342-BF9B-82C3215CD312}" type="slidenum">
              <a:rPr lang="de-DE" smtClean="0"/>
              <a:t>18</a:t>
            </a:fld>
            <a:endParaRPr lang="de-DE"/>
          </a:p>
        </p:txBody>
      </p:sp>
    </p:spTree>
    <p:extLst>
      <p:ext uri="{BB962C8B-B14F-4D97-AF65-F5344CB8AC3E}">
        <p14:creationId xmlns:p14="http://schemas.microsoft.com/office/powerpoint/2010/main" val="30555610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 name="PlaceHolder 1"/>
          <p:cNvSpPr>
            <a:spLocks noGrp="1" noRot="1" noChangeAspect="1"/>
          </p:cNvSpPr>
          <p:nvPr>
            <p:ph type="sldImg"/>
          </p:nvPr>
        </p:nvSpPr>
        <p:spPr>
          <a:xfrm>
            <a:off x="685800" y="1143000"/>
            <a:ext cx="5486040" cy="3085920"/>
          </a:xfrm>
          <a:prstGeom prst="rect">
            <a:avLst/>
          </a:prstGeom>
          <a:ln w="0">
            <a:noFill/>
          </a:ln>
        </p:spPr>
      </p:sp>
      <p:sp>
        <p:nvSpPr>
          <p:cNvPr id="456"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Bei der Erforschung des Global Advantage, wurde auch ein sogenannter “Level Readiness Effekt” festgestellt.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Dieser Effekt besagt, dass je nachdem, auf welches Level die Aufmerksamkeit gelenkt wird -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Also ob auf das Outfit oder die einzelnen Produkte-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dieses Level schwieriger zu irnorieren ist.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Also wenn ich mich also auf die Suche nach einer Hose mache, ist mir vielleicht egaler, in welchen Produktkonstellationen die Hose dargestellt wird.</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Wenn unsere Aufmerksamkeit auf das Level der Produkte gelenkt wird hat das Level des Großen und Ganzen vielleicht nicht so einen großen Einfluss. </a:t>
            </a:r>
            <a:endParaRPr lang="de-DE" sz="2000" b="0" strike="noStrike" spc="-1">
              <a:solidFill>
                <a:srgbClr val="000000"/>
              </a:solidFill>
              <a:latin typeface="Calibri"/>
            </a:endParaRPr>
          </a:p>
        </p:txBody>
      </p:sp>
      <p:sp>
        <p:nvSpPr>
          <p:cNvPr id="457" name="PlaceHolder 3"/>
          <p:cNvSpPr>
            <a:spLocks noGrp="1"/>
          </p:cNvSpPr>
          <p:nvPr>
            <p:ph type="sldNum" idx="19"/>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E6644990-7C74-4BB5-9D0B-3D173B27CA82}" type="slidenum">
              <a:rPr lang="de-DE" sz="1200" b="0" strike="noStrike" spc="-1">
                <a:solidFill>
                  <a:srgbClr val="000000"/>
                </a:solidFill>
                <a:latin typeface="Calibri"/>
              </a:rPr>
              <a:t>19</a:t>
            </a:fld>
            <a:endParaRPr lang="de-DE" sz="1200" b="0" strike="noStrike" spc="-1">
              <a:solidFill>
                <a:srgbClr val="000000"/>
              </a:solidFill>
              <a:latin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 name="PlaceHolder 1"/>
          <p:cNvSpPr>
            <a:spLocks noGrp="1" noRot="1" noChangeAspect="1"/>
          </p:cNvSpPr>
          <p:nvPr>
            <p:ph type="sldImg"/>
          </p:nvPr>
        </p:nvSpPr>
        <p:spPr>
          <a:xfrm>
            <a:off x="685800" y="1143000"/>
            <a:ext cx="5486040" cy="3085920"/>
          </a:xfrm>
          <a:prstGeom prst="rect">
            <a:avLst/>
          </a:prstGeom>
          <a:ln w="0">
            <a:noFill/>
          </a:ln>
        </p:spPr>
      </p:sp>
      <p:sp>
        <p:nvSpPr>
          <p:cNvPr id="459"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Und dann gibt es das Gesetz der Erfahrung.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Dieses Gesetz beeinflusst nicht die Wahrnehmung der Konsistenz selbst sondern, wie sie eingeordnet wird.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Wir könnten hier die Erfarung der kuratierenden Person oder der Designer:in hineininterpretieren.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Und untersuchen, ob es einen Unterschied macht, wenn ich Sie frage, wieviel die Produkte in diesem Outfit wert sind ohne Ihnen weitere Informationen zu geben.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KLICK</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GB" sz="2000" b="0" strike="noStrike" spc="-1">
                <a:solidFill>
                  <a:srgbClr val="000000"/>
                </a:solidFill>
                <a:latin typeface="Calibri"/>
              </a:rPr>
              <a:t>U</a:t>
            </a:r>
            <a:r>
              <a:rPr lang="en-DE" sz="2000" b="0" strike="noStrike" spc="-1">
                <a:solidFill>
                  <a:srgbClr val="000000"/>
                </a:solidFill>
                <a:latin typeface="Calibri"/>
              </a:rPr>
              <a:t>nd was passiert wenn ich Ihnen sage, dass Karl Lagerfeld dieses Outfit zusammengestellt hat.</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Also wenn ich weiß, dass die Person die das Outfit zusammengestellt hat schon 20 Jahre erfolgreich im Business ist, dann mag ich das Outfit vielleicht mehr und weise ihm auch einen höheren Preis zu.</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p:txBody>
      </p:sp>
      <p:sp>
        <p:nvSpPr>
          <p:cNvPr id="460" name="PlaceHolder 3"/>
          <p:cNvSpPr>
            <a:spLocks noGrp="1"/>
          </p:cNvSpPr>
          <p:nvPr>
            <p:ph type="sldNum" idx="20"/>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3BC6FE23-74C8-4521-9871-B6DA4DCDCB69}" type="slidenum">
              <a:rPr lang="de-DE" sz="1200" b="0" strike="noStrike" spc="-1">
                <a:solidFill>
                  <a:srgbClr val="000000"/>
                </a:solidFill>
                <a:latin typeface="Calibri"/>
              </a:rPr>
              <a:t>20</a:t>
            </a:fld>
            <a:endParaRPr lang="de-DE" sz="1200" b="0" strike="noStrike" spc="-1">
              <a:solidFill>
                <a:srgbClr val="000000"/>
              </a:solidFill>
              <a:latin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PlaceHolder 1"/>
          <p:cNvSpPr>
            <a:spLocks noGrp="1" noRot="1" noChangeAspect="1"/>
          </p:cNvSpPr>
          <p:nvPr>
            <p:ph type="sldImg"/>
          </p:nvPr>
        </p:nvSpPr>
        <p:spPr>
          <a:xfrm>
            <a:off x="685800" y="1143000"/>
            <a:ext cx="5486040" cy="3085920"/>
          </a:xfrm>
          <a:prstGeom prst="rect">
            <a:avLst/>
          </a:prstGeom>
          <a:ln w="0">
            <a:noFill/>
          </a:ln>
        </p:spPr>
      </p:sp>
      <p:sp>
        <p:nvSpPr>
          <p:cNvPr id="414"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de-DE" sz="2000" b="0" strike="noStrike" spc="-1">
                <a:solidFill>
                  <a:srgbClr val="000000"/>
                </a:solidFill>
                <a:latin typeface="Calibri"/>
              </a:rPr>
              <a:t>Neben uns beiden sollten Sie auch noch Frau Rosenberg, unsere Sekretärin, kennen.</a:t>
            </a: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de-DE" sz="2000" b="0" strike="noStrike" spc="-1">
                <a:solidFill>
                  <a:srgbClr val="000000"/>
                </a:solidFill>
                <a:latin typeface="Calibri"/>
              </a:rPr>
              <a:t>An sie wenden Sie sich bitte bei allen administrativen Fragen zu dieser Veranstaltung.</a:t>
            </a:r>
          </a:p>
          <a:p>
            <a:pPr marL="216000" indent="0">
              <a:lnSpc>
                <a:spcPct val="100000"/>
              </a:lnSpc>
              <a:buNone/>
            </a:pPr>
            <a:r>
              <a:rPr lang="de-DE" sz="2000" b="0" strike="noStrike" spc="-1">
                <a:solidFill>
                  <a:srgbClr val="000000"/>
                </a:solidFill>
                <a:latin typeface="Calibri"/>
              </a:rPr>
              <a:t>Unsere Büros sind im 7. Stock des Hauptgebäudes, Telefonnummer und Email-Adresse sind eingeblendet, die Folien werden auf ISIS hochgeladen, die Angaben müssen Sie also jetzt nicht mitschreiben. </a:t>
            </a:r>
            <a:r>
              <a:rPr lang="en-US" sz="2000" b="0" strike="noStrike" spc="-1">
                <a:solidFill>
                  <a:srgbClr val="000000"/>
                </a:solidFill>
                <a:latin typeface="Calibri"/>
              </a:rPr>
              <a:t>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p:txBody>
      </p:sp>
      <p:sp>
        <p:nvSpPr>
          <p:cNvPr id="415" name="PlaceHolder 3"/>
          <p:cNvSpPr>
            <a:spLocks noGrp="1"/>
          </p:cNvSpPr>
          <p:nvPr>
            <p:ph type="sldNum" idx="5"/>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E0536BE3-89AD-49F6-8154-B196A01AFFA9}" type="slidenum">
              <a:rPr lang="de-DE" sz="1200" b="0" strike="noStrike" spc="-1">
                <a:solidFill>
                  <a:srgbClr val="000000"/>
                </a:solidFill>
                <a:latin typeface="Calibri"/>
              </a:rPr>
              <a:t>2</a:t>
            </a:fld>
            <a:endParaRPr lang="de-DE" sz="1200" b="0" strike="noStrike" spc="-1">
              <a:solidFill>
                <a:srgbClr val="000000"/>
              </a:solidFill>
              <a:latin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PlaceHolder 1"/>
          <p:cNvSpPr>
            <a:spLocks noGrp="1" noRot="1" noChangeAspect="1"/>
          </p:cNvSpPr>
          <p:nvPr>
            <p:ph type="sldImg"/>
          </p:nvPr>
        </p:nvSpPr>
        <p:spPr>
          <a:xfrm>
            <a:off x="685800" y="1143000"/>
            <a:ext cx="5486040" cy="3085920"/>
          </a:xfrm>
          <a:prstGeom prst="rect">
            <a:avLst/>
          </a:prstGeom>
          <a:ln w="0">
            <a:noFill/>
          </a:ln>
        </p:spPr>
      </p:sp>
      <p:sp>
        <p:nvSpPr>
          <p:cNvPr id="462"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Und dann gibt es das Gesetz der Erfahrung.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Dieses Gesetz beeinflusst nicht die Wahrnehmung der Konsistenz selbst sondern, wie sie eingeordnet wird.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Das Gesetz der Erfahrung könnte natürlich auch auf die Erfahrung der befragten Person abzielen.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Eine Person, die sich viel mit Mode auseinander setzt - vielleicht auch mit Kunst im weiteren Sinne.</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-Empfindet ein konsistentes Outfit vielleicht als langweilig.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&amp; Ein Inkonsistentes, möglicherweise als spannender, und damit schöner.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KLICK</a:t>
            </a:r>
            <a:br>
              <a:rPr sz="2000"/>
            </a:b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Es könnte also sein das Personen mit einer hohen Expertise Produkte in einem Inkonsistenten Outfit mit einem höheren Preisniveau assoziieren. </a:t>
            </a:r>
            <a:endParaRPr lang="de-DE" sz="2000" b="0" strike="noStrike" spc="-1">
              <a:solidFill>
                <a:srgbClr val="000000"/>
              </a:solidFill>
              <a:latin typeface="Calibri"/>
            </a:endParaRPr>
          </a:p>
        </p:txBody>
      </p:sp>
      <p:sp>
        <p:nvSpPr>
          <p:cNvPr id="463" name="PlaceHolder 3"/>
          <p:cNvSpPr>
            <a:spLocks noGrp="1"/>
          </p:cNvSpPr>
          <p:nvPr>
            <p:ph type="sldNum" idx="21"/>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14DB5C5A-49B0-49E1-B566-BBBA216D9BDA}" type="slidenum">
              <a:rPr lang="de-DE" sz="1200" b="0" strike="noStrike" spc="-1">
                <a:solidFill>
                  <a:srgbClr val="000000"/>
                </a:solidFill>
                <a:latin typeface="Calibri"/>
              </a:rPr>
              <a:t>21</a:t>
            </a:fld>
            <a:endParaRPr lang="de-DE" sz="1200" b="0" strike="noStrike" spc="-1">
              <a:solidFill>
                <a:srgbClr val="000000"/>
              </a:solidFill>
              <a:latin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 name="PlaceHolder 1"/>
          <p:cNvSpPr>
            <a:spLocks noGrp="1" noRot="1" noChangeAspect="1"/>
          </p:cNvSpPr>
          <p:nvPr>
            <p:ph type="sldImg"/>
          </p:nvPr>
        </p:nvSpPr>
        <p:spPr>
          <a:xfrm>
            <a:off x="685800" y="1143000"/>
            <a:ext cx="5486040" cy="3085920"/>
          </a:xfrm>
          <a:prstGeom prst="rect">
            <a:avLst/>
          </a:prstGeom>
          <a:ln w="0">
            <a:noFill/>
          </a:ln>
        </p:spPr>
      </p:sp>
      <p:sp>
        <p:nvSpPr>
          <p:cNvPr id="465"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Eine weiterer spannender Punkt ist, dass stilistische Konsistenz selbst gar nicht so große Auswirkung darauf hat, ob sich das die Preiserwartung ändert, sondern die Komplexität ausschlaggebend ist.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Wenn ein HipHop Outfit mit minimalistischen Items gemischt wird, wird die Merkmalskomplexität verringert.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Und je einfacher etwas zu verarbeiten ist, desto besser die Reaktion der Konsument:innen.</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Entsprechend stellt sich die Frage, ob solange die Inkonsistenz mit Minimalismus stattfindet, das einen anderen Einfluss auf die Preiserwartung hat, als wenn unser HipHop Outfit mit Hippie Items durchmischt wird.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PAUSE</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p:txBody>
      </p:sp>
      <p:sp>
        <p:nvSpPr>
          <p:cNvPr id="466" name="PlaceHolder 3"/>
          <p:cNvSpPr>
            <a:spLocks noGrp="1"/>
          </p:cNvSpPr>
          <p:nvPr>
            <p:ph type="sldNum" idx="22"/>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5C012B1F-AAB1-4F86-8AAE-0132299BC29B}" type="slidenum">
              <a:rPr lang="de-DE" sz="1200" b="0" strike="noStrike" spc="-1">
                <a:solidFill>
                  <a:srgbClr val="000000"/>
                </a:solidFill>
                <a:latin typeface="Calibri"/>
              </a:rPr>
              <a:t>22</a:t>
            </a:fld>
            <a:endParaRPr lang="de-DE" sz="1200" b="0" strike="noStrike" spc="-1">
              <a:solidFill>
                <a:srgbClr val="000000"/>
              </a:solidFill>
              <a:latin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 name="PlaceHolder 1"/>
          <p:cNvSpPr>
            <a:spLocks noGrp="1" noRot="1" noChangeAspect="1"/>
          </p:cNvSpPr>
          <p:nvPr>
            <p:ph type="sldImg"/>
          </p:nvPr>
        </p:nvSpPr>
        <p:spPr>
          <a:xfrm>
            <a:off x="685800" y="1143000"/>
            <a:ext cx="5486040" cy="3085920"/>
          </a:xfrm>
          <a:prstGeom prst="rect">
            <a:avLst/>
          </a:prstGeom>
          <a:ln w="0">
            <a:noFill/>
          </a:ln>
        </p:spPr>
      </p:sp>
      <p:sp>
        <p:nvSpPr>
          <p:cNvPr id="468"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Diese beiden vorhergehenden Folien haben jetzt ein kleines bisschen die theoretischen Grundlagen, auf der wir unser Experiment aufbauen, zusammengefasst</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Jede Gruppe – die an meinem Thema arbeitet - wird an mind. einer der Hypothesen arbeiten, die sich ausdem  eben vorgestellten theoretischen Framework ableiten lassen.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Es ergeben sich also Hypothesen zu folgenden Themen:</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Eine Gruppe wird den Main Effekt untersuchen,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GB" sz="2000" b="0" strike="noStrike" spc="-1">
                <a:solidFill>
                  <a:srgbClr val="000000"/>
                </a:solidFill>
                <a:latin typeface="Calibri"/>
              </a:rPr>
              <a:t>E</a:t>
            </a:r>
            <a:r>
              <a:rPr lang="en-DE" sz="2000" b="0" strike="noStrike" spc="-1">
                <a:solidFill>
                  <a:srgbClr val="000000"/>
                </a:solidFill>
                <a:latin typeface="Calibri"/>
              </a:rPr>
              <a:t>ine den Einfluss der Größe der Produkte,</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Eine die Räumliche Abgrenzung – also ob es einen anderen Einfluss auf die wahrgenommene Konsistenz gibt, jenachdem ob die stilistisch abweichenden Produkte nebeneinander liegen oder nicht.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Eine Gruppe wird untersuchen, ob es einen Unterschied gibt je nachdem wie zentral die stilistisch abweichenden Produkte sind.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Eine forscht zur Komplexitätsfrage.</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Eine zur Expertise der Teilnehmenden</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Eine zur Expertise der Designer</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GB" sz="2000" b="0" strike="noStrike" spc="-1">
                <a:solidFill>
                  <a:srgbClr val="000000"/>
                </a:solidFill>
                <a:latin typeface="Calibri"/>
              </a:rPr>
              <a:t>U</a:t>
            </a:r>
            <a:r>
              <a:rPr lang="en-DE" sz="2000" b="0" strike="noStrike" spc="-1">
                <a:solidFill>
                  <a:srgbClr val="000000"/>
                </a:solidFill>
                <a:latin typeface="Calibri"/>
              </a:rPr>
              <a:t>nd eine zur Aufmerksamkeitsallokation.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Ich fänd es gut, wenn Sie sich eigenständig ein Thema aussuchen und in Gruppen einteilen, dafür wird eine Befragung im ISIS Kurs öffnen. </a:t>
            </a:r>
            <a:br>
              <a:rPr sz="2000"/>
            </a:br>
            <a:r>
              <a:rPr lang="en-DE" sz="2000" b="0" strike="noStrike" spc="-1">
                <a:solidFill>
                  <a:srgbClr val="000000"/>
                </a:solidFill>
                <a:latin typeface="Calibri"/>
              </a:rPr>
              <a:t>Pro Gruppe muss eine Person im Bachlor sein.</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Da die Gruppengrößen von der heutigen Teilnehmer:innenzahl abhängt werden wir, die zusammen mit der ausführlichen Themenbeschreibung morgen mit Freigabe der Befragung im ISIS Kus veröfffentlichen.</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Die ausführliche Themenbeschreibung erhalten Sie vor der nächsten Veranstaltung. </a:t>
            </a:r>
            <a:endParaRPr lang="de-DE" sz="2000" b="0" strike="noStrike" spc="-1">
              <a:solidFill>
                <a:srgbClr val="000000"/>
              </a:solidFill>
              <a:latin typeface="Calibri"/>
            </a:endParaRPr>
          </a:p>
        </p:txBody>
      </p:sp>
      <p:sp>
        <p:nvSpPr>
          <p:cNvPr id="469" name="PlaceHolder 3"/>
          <p:cNvSpPr>
            <a:spLocks noGrp="1"/>
          </p:cNvSpPr>
          <p:nvPr>
            <p:ph type="sldNum" idx="23"/>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03C5B31C-4A83-4B94-AE06-79A33A2B8200}" type="slidenum">
              <a:rPr lang="de-DE" sz="1200" b="0" strike="noStrike" spc="-1">
                <a:solidFill>
                  <a:srgbClr val="000000"/>
                </a:solidFill>
                <a:latin typeface="Calibri"/>
              </a:rPr>
              <a:t>23</a:t>
            </a:fld>
            <a:endParaRPr lang="de-DE" sz="1200" b="0" strike="noStrike" spc="-1">
              <a:solidFill>
                <a:srgbClr val="000000"/>
              </a:solidFill>
              <a:latin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 name="PlaceHolder 1"/>
          <p:cNvSpPr>
            <a:spLocks noGrp="1" noRot="1" noChangeAspect="1"/>
          </p:cNvSpPr>
          <p:nvPr>
            <p:ph type="sldImg"/>
          </p:nvPr>
        </p:nvSpPr>
        <p:spPr>
          <a:xfrm>
            <a:off x="685800" y="1143000"/>
            <a:ext cx="5486040" cy="3085920"/>
          </a:xfrm>
          <a:prstGeom prst="rect">
            <a:avLst/>
          </a:prstGeom>
          <a:ln w="0">
            <a:noFill/>
          </a:ln>
        </p:spPr>
      </p:sp>
      <p:sp>
        <p:nvSpPr>
          <p:cNvPr id="471"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de-DE" sz="2000" b="0" strike="noStrike" spc="-1">
                <a:solidFill>
                  <a:srgbClr val="000000"/>
                </a:solidFill>
                <a:latin typeface="Calibri"/>
              </a:rPr>
              <a:t>Jetzt stelle ich noch kurz mein Forschungsthema vor. Nur ein kleiner Anriss:  Zahlreiche Unternehmen investieren viel in die Gestaltung ihrer Arbeitsräume. </a:t>
            </a:r>
          </a:p>
          <a:p>
            <a:pPr marL="216000" indent="0">
              <a:lnSpc>
                <a:spcPct val="100000"/>
              </a:lnSpc>
              <a:buNone/>
            </a:pPr>
            <a:r>
              <a:rPr lang="de-DE" sz="2000" b="0" strike="noStrike" spc="-1">
                <a:solidFill>
                  <a:srgbClr val="000000"/>
                </a:solidFill>
                <a:latin typeface="Calibri"/>
              </a:rPr>
              <a:t>Sie erhoffen sich damit ein perfektes Umfeld für die Aufgaben ihrer Mitarbeitenden. Oft geht es dabei auch darum, Räume zu kreieren, die die Kreativität von Mitarbetenden zu fördern., Zu diesen Räumen gehören zum Beispiel kreative Büros, Innovations- oder Ideenlabore und Lernräume </a:t>
            </a:r>
          </a:p>
        </p:txBody>
      </p:sp>
      <p:sp>
        <p:nvSpPr>
          <p:cNvPr id="472" name="PlaceHolder 3"/>
          <p:cNvSpPr>
            <a:spLocks noGrp="1"/>
          </p:cNvSpPr>
          <p:nvPr>
            <p:ph type="sldNum" idx="24"/>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4BF5A3C1-360C-4E68-93FA-18841520E781}" type="slidenum">
              <a:rPr lang="de-DE" sz="1200" b="0" strike="noStrike" spc="-1">
                <a:solidFill>
                  <a:srgbClr val="000000"/>
                </a:solidFill>
                <a:latin typeface="Calibri"/>
              </a:rPr>
              <a:t>24</a:t>
            </a:fld>
            <a:endParaRPr lang="de-DE" sz="1200" b="0" strike="noStrike" spc="-1">
              <a:solidFill>
                <a:srgbClr val="000000"/>
              </a:solidFill>
              <a:latin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 name="PlaceHolder 1"/>
          <p:cNvSpPr>
            <a:spLocks noGrp="1" noRot="1" noChangeAspect="1"/>
          </p:cNvSpPr>
          <p:nvPr>
            <p:ph type="sldImg"/>
          </p:nvPr>
        </p:nvSpPr>
        <p:spPr>
          <a:xfrm>
            <a:off x="685800" y="1143000"/>
            <a:ext cx="5486040" cy="3085920"/>
          </a:xfrm>
          <a:prstGeom prst="rect">
            <a:avLst/>
          </a:prstGeom>
          <a:ln w="0">
            <a:noFill/>
          </a:ln>
        </p:spPr>
      </p:sp>
      <p:sp>
        <p:nvSpPr>
          <p:cNvPr id="474"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US" sz="1200" b="1" strike="noStrike" spc="-1">
                <a:solidFill>
                  <a:srgbClr val="000000"/>
                </a:solidFill>
                <a:latin typeface="Source Sans Pro ExtraLight"/>
                <a:ea typeface="Source Sans Pro ExtraLight"/>
              </a:rPr>
              <a:t>Aber wie müssen solche Räume aussehen? </a:t>
            </a:r>
            <a:endParaRPr lang="de-DE" sz="1200" b="0" strike="noStrike" spc="-1">
              <a:solidFill>
                <a:srgbClr val="000000"/>
              </a:solidFill>
              <a:latin typeface="Calibri"/>
            </a:endParaRPr>
          </a:p>
          <a:p>
            <a:pPr marL="216000" indent="0">
              <a:lnSpc>
                <a:spcPct val="100000"/>
              </a:lnSpc>
              <a:buNone/>
            </a:pPr>
            <a:r>
              <a:rPr lang="en-US" sz="1200" b="1" strike="noStrike" spc="-1">
                <a:solidFill>
                  <a:srgbClr val="000000"/>
                </a:solidFill>
                <a:latin typeface="Source Sans Pro ExtraLight"/>
                <a:ea typeface="Source Sans Pro ExtraLight"/>
              </a:rPr>
              <a:t>Es gibt evidenz dazu, dass einzelne visuelle elemente auch in arbeitsräumen, wie farben oder licht einfluss auf kognitive Outcomes hat– und auch auf innovatives verhalten. </a:t>
            </a:r>
            <a:endParaRPr lang="de-DE" sz="1200" b="0" strike="noStrike" spc="-1">
              <a:solidFill>
                <a:srgbClr val="000000"/>
              </a:solidFill>
              <a:latin typeface="Calibri"/>
            </a:endParaRPr>
          </a:p>
          <a:p>
            <a:pPr marL="216000" indent="0">
              <a:lnSpc>
                <a:spcPct val="100000"/>
              </a:lnSpc>
              <a:buNone/>
            </a:pPr>
            <a:endParaRPr lang="de-DE" sz="1200" b="0" strike="noStrike" spc="-1">
              <a:solidFill>
                <a:srgbClr val="000000"/>
              </a:solidFill>
              <a:latin typeface="Calibri"/>
            </a:endParaRPr>
          </a:p>
          <a:p>
            <a:pPr marL="216000" indent="0">
              <a:lnSpc>
                <a:spcPct val="100000"/>
              </a:lnSpc>
              <a:buNone/>
            </a:pPr>
            <a:r>
              <a:rPr lang="en-US" sz="1200" b="1" strike="noStrike" spc="-1">
                <a:solidFill>
                  <a:srgbClr val="000000"/>
                </a:solidFill>
                <a:latin typeface="Source Sans Pro ExtraLight"/>
                <a:ea typeface="Source Sans Pro ExtraLight"/>
              </a:rPr>
              <a:t>Aber wenig forschung zu einem ganzheitlichen Raum.</a:t>
            </a:r>
            <a:endParaRPr lang="de-DE" sz="1200" b="0" strike="noStrike" spc="-1">
              <a:solidFill>
                <a:srgbClr val="000000"/>
              </a:solidFill>
              <a:latin typeface="Calibri"/>
            </a:endParaRPr>
          </a:p>
          <a:p>
            <a:pPr marL="216000" indent="0">
              <a:lnSpc>
                <a:spcPct val="100000"/>
              </a:lnSpc>
              <a:buNone/>
            </a:pPr>
            <a:endParaRPr lang="de-DE" sz="1200" b="0" strike="noStrike" spc="-1">
              <a:solidFill>
                <a:srgbClr val="000000"/>
              </a:solidFill>
              <a:latin typeface="Calibri"/>
            </a:endParaRPr>
          </a:p>
          <a:p>
            <a:pPr marL="216000" indent="0">
              <a:lnSpc>
                <a:spcPct val="100000"/>
              </a:lnSpc>
              <a:buNone/>
            </a:pPr>
            <a:r>
              <a:rPr lang="en-US" sz="1200" b="1" strike="noStrike" spc="-1">
                <a:solidFill>
                  <a:srgbClr val="000000"/>
                </a:solidFill>
                <a:latin typeface="Source Sans Pro ExtraLight"/>
                <a:ea typeface="Source Sans Pro ExtraLight"/>
              </a:rPr>
              <a:t> Es ist aber aus frühren Studien klar, dass räume, die in einem bestimmten deisgnstil eingerichtet sind, bestimmte symbolische assiziationen erwecken und </a:t>
            </a:r>
            <a:endParaRPr lang="de-DE" sz="1200" b="0" strike="noStrike" spc="-1">
              <a:solidFill>
                <a:srgbClr val="000000"/>
              </a:solidFill>
              <a:latin typeface="Calibri"/>
            </a:endParaRPr>
          </a:p>
          <a:p>
            <a:pPr marL="216000" indent="0">
              <a:lnSpc>
                <a:spcPct val="100000"/>
              </a:lnSpc>
              <a:buNone/>
            </a:pPr>
            <a:endParaRPr lang="de-DE" sz="1200" b="0" strike="noStrike" spc="-1">
              <a:solidFill>
                <a:srgbClr val="000000"/>
              </a:solidFill>
              <a:latin typeface="Calibri"/>
            </a:endParaRPr>
          </a:p>
          <a:p>
            <a:pPr marL="216000" indent="0">
              <a:lnSpc>
                <a:spcPct val="100000"/>
              </a:lnSpc>
              <a:buNone/>
            </a:pPr>
            <a:r>
              <a:rPr lang="en-US" sz="1200" b="1" strike="noStrike" spc="-1">
                <a:solidFill>
                  <a:srgbClr val="000000"/>
                </a:solidFill>
                <a:latin typeface="Source Sans Pro ExtraLight"/>
                <a:ea typeface="Source Sans Pro ExtraLight"/>
              </a:rPr>
              <a:t>somit mit einer bestimmten bedeutung versehen warden.</a:t>
            </a:r>
            <a:endParaRPr lang="de-DE" sz="1200" b="0" strike="noStrike" spc="-1">
              <a:solidFill>
                <a:srgbClr val="000000"/>
              </a:solidFill>
              <a:latin typeface="Calibri"/>
            </a:endParaRPr>
          </a:p>
        </p:txBody>
      </p:sp>
      <p:sp>
        <p:nvSpPr>
          <p:cNvPr id="475" name="PlaceHolder 3"/>
          <p:cNvSpPr>
            <a:spLocks noGrp="1"/>
          </p:cNvSpPr>
          <p:nvPr>
            <p:ph type="sldNum" idx="25"/>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41AE6800-74DE-4FA9-8A4D-37FE4C671B55}" type="slidenum">
              <a:rPr lang="de-DE" sz="1200" b="0" strike="noStrike" spc="-1">
                <a:solidFill>
                  <a:srgbClr val="000000"/>
                </a:solidFill>
                <a:latin typeface="Calibri"/>
              </a:rPr>
              <a:t>25</a:t>
            </a:fld>
            <a:endParaRPr lang="de-DE" sz="1200" b="0" strike="noStrike" spc="-1">
              <a:solidFill>
                <a:srgbClr val="000000"/>
              </a:solidFill>
              <a:latin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PlaceHolder 1"/>
          <p:cNvSpPr>
            <a:spLocks noGrp="1" noRot="1" noChangeAspect="1"/>
          </p:cNvSpPr>
          <p:nvPr>
            <p:ph type="sldImg"/>
          </p:nvPr>
        </p:nvSpPr>
        <p:spPr>
          <a:xfrm>
            <a:off x="685800" y="1143000"/>
            <a:ext cx="5486040" cy="3085920"/>
          </a:xfrm>
          <a:prstGeom prst="rect">
            <a:avLst/>
          </a:prstGeom>
          <a:ln w="0">
            <a:noFill/>
          </a:ln>
        </p:spPr>
      </p:sp>
      <p:sp>
        <p:nvSpPr>
          <p:cNvPr id="477"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US" sz="1200" b="1" strike="noStrike" spc="-1">
                <a:solidFill>
                  <a:srgbClr val="000000"/>
                </a:solidFill>
                <a:latin typeface="Source Sans Pro ExtraLight"/>
                <a:ea typeface="Source Sans Pro ExtraLight"/>
              </a:rPr>
              <a:t>Hier ein paar Beispiele von Designstilen und assoziationen, die diese nachweisliche erwecken, was wir aus früheren studien wissen</a:t>
            </a:r>
            <a:endParaRPr lang="de-DE" sz="1200" b="0" strike="noStrike" spc="-1">
              <a:solidFill>
                <a:srgbClr val="000000"/>
              </a:solidFill>
              <a:latin typeface="Calibri"/>
            </a:endParaRPr>
          </a:p>
          <a:p>
            <a:pPr marL="216000" indent="0">
              <a:lnSpc>
                <a:spcPct val="100000"/>
              </a:lnSpc>
              <a:buNone/>
            </a:pPr>
            <a:endParaRPr lang="de-DE" sz="1200" b="0" strike="noStrike" spc="-1">
              <a:solidFill>
                <a:srgbClr val="000000"/>
              </a:solidFill>
              <a:latin typeface="Calibri"/>
            </a:endParaRPr>
          </a:p>
          <a:p>
            <a:pPr indent="0" defTabSz="914400">
              <a:lnSpc>
                <a:spcPct val="100000"/>
              </a:lnSpc>
              <a:buNone/>
              <a:tabLst>
                <a:tab pos="0" algn="l"/>
              </a:tabLst>
            </a:pPr>
            <a:r>
              <a:rPr lang="de-DE" sz="2000" b="0" strike="noStrike" spc="-1">
                <a:solidFill>
                  <a:srgbClr val="000000"/>
                </a:solidFill>
                <a:latin typeface="Source Sans Pro ExtraLight"/>
                <a:ea typeface="Source Sans Pro ExtraLight"/>
              </a:rPr>
              <a:t>Man sieht: Designstile vermitteln bestimmte Assoziationen, die sich aus dem Design über sein ästhetisches Erscheinungsbild hinaus ergeben</a:t>
            </a:r>
            <a:endParaRPr lang="de-DE" sz="2000" b="0" strike="noStrike" spc="-1">
              <a:solidFill>
                <a:srgbClr val="000000"/>
              </a:solidFill>
              <a:latin typeface="Calibri"/>
            </a:endParaRPr>
          </a:p>
          <a:p>
            <a:pPr indent="0" defTabSz="914400">
              <a:lnSpc>
                <a:spcPct val="100000"/>
              </a:lnSpc>
              <a:buNone/>
              <a:tabLst>
                <a:tab pos="0" algn="l"/>
              </a:tabLst>
            </a:pPr>
            <a:endParaRPr lang="de-DE" sz="1200" b="0" strike="noStrike" spc="-1">
              <a:solidFill>
                <a:srgbClr val="000000"/>
              </a:solidFill>
              <a:latin typeface="Calibri"/>
            </a:endParaRPr>
          </a:p>
        </p:txBody>
      </p:sp>
      <p:sp>
        <p:nvSpPr>
          <p:cNvPr id="478" name="PlaceHolder 3"/>
          <p:cNvSpPr>
            <a:spLocks noGrp="1"/>
          </p:cNvSpPr>
          <p:nvPr>
            <p:ph type="sldNum" idx="26"/>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7500DB7A-7BB0-40CE-9397-9F9A4183D624}" type="slidenum">
              <a:rPr lang="de-DE" sz="1200" b="0" strike="noStrike" spc="-1">
                <a:solidFill>
                  <a:srgbClr val="000000"/>
                </a:solidFill>
                <a:latin typeface="Calibri"/>
              </a:rPr>
              <a:t>26</a:t>
            </a:fld>
            <a:endParaRPr lang="de-DE" sz="1200" b="0" strike="noStrike" spc="-1">
              <a:solidFill>
                <a:srgbClr val="000000"/>
              </a:solidFill>
              <a:latin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PlaceHolder 1"/>
          <p:cNvSpPr>
            <a:spLocks noGrp="1" noRot="1" noChangeAspect="1"/>
          </p:cNvSpPr>
          <p:nvPr>
            <p:ph type="sldImg"/>
          </p:nvPr>
        </p:nvSpPr>
        <p:spPr>
          <a:xfrm>
            <a:off x="685800" y="1143000"/>
            <a:ext cx="5486040" cy="3085920"/>
          </a:xfrm>
          <a:prstGeom prst="rect">
            <a:avLst/>
          </a:prstGeom>
          <a:ln w="0">
            <a:noFill/>
          </a:ln>
        </p:spPr>
      </p:sp>
      <p:sp>
        <p:nvSpPr>
          <p:cNvPr id="480"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US" sz="1200" b="1" strike="noStrike" spc="-1">
                <a:solidFill>
                  <a:srgbClr val="000000"/>
                </a:solidFill>
                <a:latin typeface="Source Sans Pro ExtraLight"/>
                <a:ea typeface="Source Sans Pro ExtraLight"/>
              </a:rPr>
              <a:t>Aus der Forschung Wissen wir, dass visuelle Reize, die Bedeutungen hervorrufen auch wiederum Einstellungen und Verhaltensweisen beeinflussen können. In Studien, in denen Proband*innen visuelle Cues gezeigt wurden, hat dies eben zu daran angepassten Verhaltensweisen oder Einstellungen geführt .Zum Beispiel wurde einmal in einer Studie Proband*innen Apple vs. IBM als Marke angezeigt und bei einem kreativen Task waren dann die Leute, die mit Apple geprimed wurden kreativer. </a:t>
            </a:r>
            <a:endParaRPr lang="de-DE" sz="1200" b="0" strike="noStrike" spc="-1">
              <a:solidFill>
                <a:srgbClr val="000000"/>
              </a:solidFill>
              <a:latin typeface="Calibri"/>
            </a:endParaRPr>
          </a:p>
        </p:txBody>
      </p:sp>
      <p:sp>
        <p:nvSpPr>
          <p:cNvPr id="481" name="PlaceHolder 3"/>
          <p:cNvSpPr>
            <a:spLocks noGrp="1"/>
          </p:cNvSpPr>
          <p:nvPr>
            <p:ph type="sldNum" idx="27"/>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264AC7D8-CEA5-4F2B-923D-961050CE0CCC}" type="slidenum">
              <a:rPr lang="de-DE" sz="1200" b="0" strike="noStrike" spc="-1">
                <a:solidFill>
                  <a:srgbClr val="000000"/>
                </a:solidFill>
                <a:latin typeface="Calibri"/>
              </a:rPr>
              <a:t>27</a:t>
            </a:fld>
            <a:endParaRPr lang="de-DE" sz="1200" b="0" strike="noStrike" spc="-1">
              <a:solidFill>
                <a:srgbClr val="000000"/>
              </a:solidFill>
              <a:latin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PlaceHolder 1"/>
          <p:cNvSpPr>
            <a:spLocks noGrp="1" noRot="1" noChangeAspect="1"/>
          </p:cNvSpPr>
          <p:nvPr>
            <p:ph type="sldImg"/>
          </p:nvPr>
        </p:nvSpPr>
        <p:spPr>
          <a:xfrm>
            <a:off x="685800" y="1143000"/>
            <a:ext cx="5486040" cy="3085920"/>
          </a:xfrm>
          <a:prstGeom prst="rect">
            <a:avLst/>
          </a:prstGeom>
          <a:ln w="0">
            <a:noFill/>
          </a:ln>
        </p:spPr>
      </p:sp>
      <p:sp>
        <p:nvSpPr>
          <p:cNvPr id="483"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US" sz="1200" b="1" strike="noStrike" spc="-1">
                <a:solidFill>
                  <a:srgbClr val="000000"/>
                </a:solidFill>
                <a:latin typeface="Source Sans Pro ExtraLight"/>
                <a:ea typeface="Source Sans Pro ExtraLight"/>
              </a:rPr>
              <a:t>Wir kommen jetzt zu den Hypothesen die wir schon in vergangenen Studien getestet haben: Da Pop design eher verspielter/ offener wirkt, was auch gleichzeitig Terms sind, die mit Kreativität in Einklang stehen, nehmen wir an, dass ein in Pop Design eingerichteter Arbeitsraum eher mit Kreativitt in Verbindung steht. Während Hightech ja eher hart, erwachsen wirkt, und Leute in Hightech-Räiumen somit eher weniger kreativ warden. Wir haben für die aktuelle Studie noch weitere 2 stile aufgenommen, die mitterlweile oft vorkommn: Skandi &amp; Hollywood regency. Hoer sind unsere Hypothsen noch ungerichtet. Wir möcjten aber gern Wissen, ob es einen Zusammenhang gibt. </a:t>
            </a:r>
            <a:endParaRPr lang="de-DE" sz="1200" b="0" strike="noStrike" spc="-1">
              <a:solidFill>
                <a:srgbClr val="000000"/>
              </a:solidFill>
              <a:latin typeface="Calibri"/>
            </a:endParaRPr>
          </a:p>
          <a:p>
            <a:pPr marL="216000" indent="0">
              <a:lnSpc>
                <a:spcPct val="100000"/>
              </a:lnSpc>
              <a:buNone/>
            </a:pPr>
            <a:endParaRPr lang="de-DE" sz="1200" b="0" strike="noStrike" spc="-1">
              <a:solidFill>
                <a:srgbClr val="000000"/>
              </a:solidFill>
              <a:latin typeface="Calibri"/>
            </a:endParaRPr>
          </a:p>
          <a:p>
            <a:pPr marL="216000" indent="0">
              <a:lnSpc>
                <a:spcPct val="100000"/>
              </a:lnSpc>
              <a:buNone/>
            </a:pPr>
            <a:r>
              <a:rPr lang="en-US" sz="1200" b="1" strike="noStrike" spc="-1">
                <a:solidFill>
                  <a:srgbClr val="000000"/>
                </a:solidFill>
                <a:latin typeface="Source Sans Pro ExtraLight"/>
                <a:ea typeface="Source Sans Pro ExtraLight"/>
              </a:rPr>
              <a:t>Wir sind dabei eine Online Studie aufzusetzen mit 4 designten Arbeitsplätzen. Werde mehr erzählen dazu nach der Gruppeneinteilung. Die Studie wird voraussichtlichspätestens  Mitte Mai geschaltet. </a:t>
            </a:r>
            <a:endParaRPr lang="de-DE" sz="1200" b="0" strike="noStrike" spc="-1">
              <a:solidFill>
                <a:srgbClr val="000000"/>
              </a:solidFill>
              <a:latin typeface="Calibri"/>
            </a:endParaRPr>
          </a:p>
        </p:txBody>
      </p:sp>
      <p:sp>
        <p:nvSpPr>
          <p:cNvPr id="484" name="PlaceHolder 3"/>
          <p:cNvSpPr>
            <a:spLocks noGrp="1"/>
          </p:cNvSpPr>
          <p:nvPr>
            <p:ph type="sldNum" idx="28"/>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BEF90F11-4DD8-4B8B-9B2A-35447D173186}" type="slidenum">
              <a:rPr lang="de-DE" sz="1200" b="0" strike="noStrike" spc="-1">
                <a:solidFill>
                  <a:srgbClr val="000000"/>
                </a:solidFill>
                <a:latin typeface="Calibri"/>
              </a:rPr>
              <a:t>28</a:t>
            </a:fld>
            <a:endParaRPr lang="de-DE" sz="1200" b="0" strike="noStrike" spc="-1">
              <a:solidFill>
                <a:srgbClr val="000000"/>
              </a:solidFill>
              <a:latin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 name="PlaceHolder 1"/>
          <p:cNvSpPr>
            <a:spLocks noGrp="1" noRot="1" noChangeAspect="1"/>
          </p:cNvSpPr>
          <p:nvPr>
            <p:ph type="sldImg"/>
          </p:nvPr>
        </p:nvSpPr>
        <p:spPr>
          <a:xfrm>
            <a:off x="685800" y="1143000"/>
            <a:ext cx="5486040" cy="3085920"/>
          </a:xfrm>
          <a:prstGeom prst="rect">
            <a:avLst/>
          </a:prstGeom>
          <a:ln w="0">
            <a:noFill/>
          </a:ln>
        </p:spPr>
      </p:sp>
      <p:sp>
        <p:nvSpPr>
          <p:cNvPr id="486"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de-DE" sz="2000" b="0" strike="noStrike" spc="-1">
                <a:solidFill>
                  <a:srgbClr val="000000"/>
                </a:solidFill>
                <a:latin typeface="Calibri"/>
              </a:rPr>
              <a:t>Wie messen wir aber Kreativitöt? </a:t>
            </a:r>
          </a:p>
          <a:p>
            <a:pPr marL="216000" indent="0">
              <a:lnSpc>
                <a:spcPct val="100000"/>
              </a:lnSpc>
              <a:buNone/>
            </a:pPr>
            <a:r>
              <a:rPr lang="de-DE" sz="2000" b="0" strike="noStrike" spc="-1">
                <a:solidFill>
                  <a:srgbClr val="000000"/>
                </a:solidFill>
                <a:latin typeface="Calibri"/>
              </a:rPr>
              <a:t>Das heir ist ein bild aus einer Vergangenen studie. </a:t>
            </a:r>
          </a:p>
          <a:p>
            <a:pPr marL="216000" indent="0">
              <a:lnSpc>
                <a:spcPct val="100000"/>
              </a:lnSpc>
              <a:buNone/>
            </a:pPr>
            <a:r>
              <a:rPr lang="de-DE" sz="2000" b="0" strike="noStrike" spc="-1">
                <a:solidFill>
                  <a:srgbClr val="000000"/>
                </a:solidFill>
                <a:latin typeface="Calibri"/>
              </a:rPr>
              <a:t>Wir nutzen den AUT Task. Dabei geht es darum, möglichs viele kreative ungewöhnliche unterschiedliche Ideen zur Nutzung eines Pappkartons zu generieren. </a:t>
            </a:r>
          </a:p>
          <a:p>
            <a:pPr marL="216000" indent="0">
              <a:lnSpc>
                <a:spcPct val="100000"/>
              </a:lnSpc>
              <a:buNone/>
            </a:pPr>
            <a:r>
              <a:rPr lang="de-DE" sz="2000" b="0" strike="noStrike" spc="-1">
                <a:solidFill>
                  <a:srgbClr val="000000"/>
                </a:solidFill>
                <a:latin typeface="Calibri"/>
              </a:rPr>
              <a:t>Es ist ein Task des Divergenten Denkens, einer unterkategorie von kreativität. Im Gegensatz zum konvergenten Denken, das darauf abzielt, eine einzige richtige Antwort zu finden, ermutigt divergentes Denken dazu, unkonventionelle Ideen zu entwickeln, Alternativen zu erkunden und verschiedene Perspektiven zu berücksichtigen.</a:t>
            </a:r>
          </a:p>
        </p:txBody>
      </p:sp>
      <p:sp>
        <p:nvSpPr>
          <p:cNvPr id="487" name="PlaceHolder 3"/>
          <p:cNvSpPr>
            <a:spLocks noGrp="1"/>
          </p:cNvSpPr>
          <p:nvPr>
            <p:ph type="sldNum" idx="29"/>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9A5B5A36-CAF1-4A0B-B4CB-BF3DD6C45C5E}" type="slidenum">
              <a:rPr lang="de-DE" sz="1200" b="0" strike="noStrike" spc="-1">
                <a:solidFill>
                  <a:srgbClr val="000000"/>
                </a:solidFill>
                <a:latin typeface="Calibri"/>
              </a:rPr>
              <a:t>29</a:t>
            </a:fld>
            <a:endParaRPr lang="de-DE" sz="1200" b="0" strike="noStrike" spc="-1">
              <a:solidFill>
                <a:srgbClr val="000000"/>
              </a:solidFill>
              <a:latin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8" name="PlaceHolder 1"/>
          <p:cNvSpPr>
            <a:spLocks noGrp="1" noRot="1" noChangeAspect="1"/>
          </p:cNvSpPr>
          <p:nvPr>
            <p:ph type="sldImg"/>
          </p:nvPr>
        </p:nvSpPr>
        <p:spPr>
          <a:xfrm>
            <a:off x="685800" y="1143000"/>
            <a:ext cx="5486040" cy="3085920"/>
          </a:xfrm>
          <a:prstGeom prst="rect">
            <a:avLst/>
          </a:prstGeom>
          <a:ln w="0">
            <a:noFill/>
          </a:ln>
        </p:spPr>
      </p:sp>
      <p:sp>
        <p:nvSpPr>
          <p:cNvPr id="489"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de-DE" sz="2000" b="0" strike="noStrike" spc="-1">
                <a:solidFill>
                  <a:srgbClr val="000000"/>
                </a:solidFill>
                <a:latin typeface="Calibri"/>
              </a:rPr>
              <a:t>1-2 Gruppen. Größe (und Anzahl)  der Gruppe(n) hängt von TN ab. Die Aufgabe wir sein, die Ideen, die aus der Studie generiert werden zu kodieren und zu scoren (es ist hier wichtig das sorgfältig zu machen, Leute mit Python skills haben hier eventuell einen Vorteil, da sie bestimtme Prozesse automatisieren könnten.   und anschließend deskriptive und einfache Induktive Ananlysen (durch Anovas z.B.) durchzufühen, um die Fragestellung zu beantworten. Näheres zum Projekt werde ich dann der Gruppe nach der Einteilung mtiteilen.  </a:t>
            </a:r>
          </a:p>
        </p:txBody>
      </p:sp>
      <p:sp>
        <p:nvSpPr>
          <p:cNvPr id="490" name="PlaceHolder 3"/>
          <p:cNvSpPr>
            <a:spLocks noGrp="1"/>
          </p:cNvSpPr>
          <p:nvPr>
            <p:ph type="sldNum" idx="30"/>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945A8B06-825E-4871-96EA-5E83C7DB1D1E}" type="slidenum">
              <a:rPr lang="de-DE" sz="1200" b="0" strike="noStrike" spc="-1">
                <a:solidFill>
                  <a:srgbClr val="000000"/>
                </a:solidFill>
                <a:latin typeface="Calibri"/>
              </a:rPr>
              <a:t>30</a:t>
            </a:fld>
            <a:endParaRPr lang="de-DE" sz="1200" b="0" strike="noStrike" spc="-1">
              <a:solidFill>
                <a:srgbClr val="000000"/>
              </a:solidFill>
              <a:latin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PlaceHolder 1"/>
          <p:cNvSpPr>
            <a:spLocks noGrp="1" noRot="1" noChangeAspect="1"/>
          </p:cNvSpPr>
          <p:nvPr>
            <p:ph type="sldImg"/>
          </p:nvPr>
        </p:nvSpPr>
        <p:spPr>
          <a:xfrm>
            <a:off x="685800" y="1143000"/>
            <a:ext cx="5486040" cy="3085920"/>
          </a:xfrm>
          <a:prstGeom prst="rect">
            <a:avLst/>
          </a:prstGeom>
          <a:ln w="0">
            <a:noFill/>
          </a:ln>
        </p:spPr>
      </p:sp>
      <p:sp>
        <p:nvSpPr>
          <p:cNvPr id="417"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Was wollen wir heute machen?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Naja das ist der maybe etwas zu strukturierte Plan. Mal schauen, wie gut wir damit durchkommen.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Es ist aber sehr wahrscheinlich, dass wir heute nicht die vollen 3 Stunden benötigen.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Wir würden heute gerne mit Ihnen die Orga &amp; Ziele der Veranstaltung besprechen.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Dann ein bisschen darüber reden, was Marktforschung eigentlich ist &amp; wie ein Marktforschungsprozess aussehen kann. </a:t>
            </a: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Dann machen wir eine kleine Pause.</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Und im 2. Teil der Veranstaltung stellen wir Ihnen unsere Themen vor.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p:txBody>
      </p:sp>
      <p:sp>
        <p:nvSpPr>
          <p:cNvPr id="418" name="PlaceHolder 3"/>
          <p:cNvSpPr>
            <a:spLocks noGrp="1"/>
          </p:cNvSpPr>
          <p:nvPr>
            <p:ph type="sldNum" idx="6"/>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809E2D4E-20D1-4540-9E94-478499F1058F}" type="slidenum">
              <a:rPr lang="de-DE" sz="1200" b="0" strike="noStrike" spc="-1">
                <a:solidFill>
                  <a:srgbClr val="000000"/>
                </a:solidFill>
                <a:latin typeface="Calibri"/>
              </a:rPr>
              <a:t>3</a:t>
            </a:fld>
            <a:endParaRPr lang="de-DE" sz="1200" b="0" strike="noStrike" spc="-1">
              <a:solidFill>
                <a:srgbClr val="000000"/>
              </a:solidFill>
              <a:latin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 name="PlaceHolder 1"/>
          <p:cNvSpPr>
            <a:spLocks noGrp="1" noRot="1" noChangeAspect="1"/>
          </p:cNvSpPr>
          <p:nvPr>
            <p:ph type="sldImg"/>
          </p:nvPr>
        </p:nvSpPr>
        <p:spPr>
          <a:xfrm>
            <a:off x="685800" y="1143000"/>
            <a:ext cx="5486040" cy="3085920"/>
          </a:xfrm>
          <a:prstGeom prst="rect">
            <a:avLst/>
          </a:prstGeom>
          <a:ln w="0">
            <a:noFill/>
          </a:ln>
        </p:spPr>
      </p:sp>
      <p:sp>
        <p:nvSpPr>
          <p:cNvPr id="492"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Unsere Kollegin, fürht diese Woche im 7. OG in Raum H 7180. Ein Experiment durch an dem Sie teilnehmen können. </a:t>
            </a:r>
            <a:endParaRPr lang="de-DE" sz="2000" b="0" strike="noStrike" spc="-1">
              <a:solidFill>
                <a:srgbClr val="000000"/>
              </a:solidFill>
              <a:latin typeface="Calibri"/>
            </a:endParaRPr>
          </a:p>
        </p:txBody>
      </p:sp>
      <p:sp>
        <p:nvSpPr>
          <p:cNvPr id="493" name="PlaceHolder 3"/>
          <p:cNvSpPr>
            <a:spLocks noGrp="1"/>
          </p:cNvSpPr>
          <p:nvPr>
            <p:ph type="sldNum" idx="31"/>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31D57865-A373-4514-B2A3-44244CC197B8}" type="slidenum">
              <a:rPr lang="de-DE" sz="1200" b="0" strike="noStrike" spc="-1">
                <a:solidFill>
                  <a:srgbClr val="000000"/>
                </a:solidFill>
                <a:latin typeface="Calibri"/>
              </a:rPr>
              <a:t>31</a:t>
            </a:fld>
            <a:endParaRPr lang="de-DE" sz="1200" b="0" strike="noStrike" spc="-1">
              <a:solidFill>
                <a:srgbClr val="000000"/>
              </a:solidFill>
              <a:latin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PlaceHolder 1"/>
          <p:cNvSpPr>
            <a:spLocks noGrp="1" noRot="1" noChangeAspect="1"/>
          </p:cNvSpPr>
          <p:nvPr>
            <p:ph type="sldImg"/>
          </p:nvPr>
        </p:nvSpPr>
        <p:spPr>
          <a:xfrm>
            <a:off x="685800" y="1143000"/>
            <a:ext cx="5486040" cy="3085920"/>
          </a:xfrm>
          <a:prstGeom prst="rect">
            <a:avLst/>
          </a:prstGeom>
          <a:ln w="0">
            <a:noFill/>
          </a:ln>
        </p:spPr>
      </p:sp>
      <p:sp>
        <p:nvSpPr>
          <p:cNvPr id="420"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Zu allererst möchten wir Sie -  und Sie sich untereinander sicherlich auch – gerne ein bisschen besser kennenlernen.</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Suchen Sie sich dafür bitte eine Person, neben, vor oder hinter Ihnen, die Sie gleich vorstellen.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Um das einmal ganz kurz vorzumachen, darf ich Ihnen Mona nochmal genauer vorstellen:</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Mona hat einen Bachelorabschluss in BWL/ Marktforschung und Konsument:innenpsychologie</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Ihr Masterstudium hat sie in Empirischer Bildungsforschung und Pädagogischen Psychologie an der Universität Tübingen absolviert.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Während Ihres Studiums war sie für ein Auslandssemester in Südkorea.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Erwartungen</a:t>
            </a:r>
            <a:r>
              <a:rPr lang="de-DE" sz="2000" b="0" strike="noStrike" spc="-1">
                <a:solidFill>
                  <a:srgbClr val="000000"/>
                </a:solidFill>
                <a:latin typeface="Calibri"/>
              </a:rPr>
              <a:t>: dass das Seminar, einen guten und auch interessanten Einblick für die Studis in die Forschungsarbeit liefert, es ihnen trotz des Aufwands auch Spaß macht, die Arbeit in Gruppen fair und harmonisch abläuft, und alle das Gefühl habe, bei Fragen/Problemen sich immer an uns wenden zu können</a:t>
            </a: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Wir geben Ihnen nun 2 Minuten Zeit um sich kurz kennenzulernen &amp; dann würden wir Sie bitten nacheinander zu zweit vorzukommen und sich vorzustellen. </a:t>
            </a:r>
            <a:endParaRPr lang="de-DE" sz="2000" b="0" strike="noStrike" spc="-1">
              <a:solidFill>
                <a:srgbClr val="000000"/>
              </a:solidFill>
              <a:latin typeface="Calibri"/>
            </a:endParaRPr>
          </a:p>
        </p:txBody>
      </p:sp>
      <p:sp>
        <p:nvSpPr>
          <p:cNvPr id="421" name="PlaceHolder 3"/>
          <p:cNvSpPr>
            <a:spLocks noGrp="1"/>
          </p:cNvSpPr>
          <p:nvPr>
            <p:ph type="sldNum" idx="7"/>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FD3E59A1-1EB2-4FA0-A254-7E0632471FE1}" type="slidenum">
              <a:rPr lang="de-DE" sz="1200" b="0" strike="noStrike" spc="-1">
                <a:solidFill>
                  <a:srgbClr val="000000"/>
                </a:solidFill>
                <a:latin typeface="Calibri"/>
              </a:rPr>
              <a:t>4</a:t>
            </a:fld>
            <a:endParaRPr lang="de-DE" sz="1200" b="0" strike="noStrike" spc="-1">
              <a:solidFill>
                <a:srgbClr val="000000"/>
              </a:solidFill>
              <a:latin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 name="PlaceHolder 1"/>
          <p:cNvSpPr>
            <a:spLocks noGrp="1" noRot="1" noChangeAspect="1"/>
          </p:cNvSpPr>
          <p:nvPr>
            <p:ph type="sldImg"/>
          </p:nvPr>
        </p:nvSpPr>
        <p:spPr>
          <a:xfrm>
            <a:off x="685800" y="1143000"/>
            <a:ext cx="5486040" cy="3085920"/>
          </a:xfrm>
          <a:prstGeom prst="rect">
            <a:avLst/>
          </a:prstGeom>
          <a:ln w="0">
            <a:noFill/>
          </a:ln>
        </p:spPr>
      </p:sp>
      <p:sp>
        <p:nvSpPr>
          <p:cNvPr id="423"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de-DE" sz="2000" b="0" strike="noStrike" spc="-1">
                <a:solidFill>
                  <a:srgbClr val="000000"/>
                </a:solidFill>
                <a:latin typeface="Calibri"/>
              </a:rPr>
              <a:t>Unser Kernziel mit diesem Kurs ist es Ihnen zu vermitteln, wie ein empirisches Forschungsprojekt in der Realität abläuft, und das sollen Sie lernen, </a:t>
            </a:r>
            <a:r>
              <a:rPr lang="de-DE" sz="2000" b="0" strike="noStrike" spc="-1">
                <a:solidFill>
                  <a:srgbClr val="000000"/>
                </a:solidFill>
                <a:latin typeface="Arial"/>
              </a:rPr>
              <a:t>indem Sie selbst ein Forschungsprojekt konzipieren und durchführen.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de-DE" sz="2000" b="0" strike="noStrike" spc="-1">
                <a:solidFill>
                  <a:srgbClr val="000000"/>
                </a:solidFill>
                <a:latin typeface="Arial"/>
              </a:rPr>
              <a:t>Dafür werden wir Sie in Gruppen einteilen und Ihnen ein eigenes Projekt geben, mit dem Sie alle wichtigen Phasen eines Marktforschungsprozesses durchlaufen.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de-DE" sz="2000" b="0" strike="noStrike" spc="-1">
                <a:solidFill>
                  <a:srgbClr val="000000"/>
                </a:solidFill>
                <a:latin typeface="Arial"/>
              </a:rPr>
              <a:t>Damit wir ausreichend Zeit haben, um Sie auf diesem Weg zu coachen, haben wir alle Elemente einer klassischen Vorlesung aus dem Kurs genommen und alle Inputeinheiten digitalisiert.</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de-DE" sz="2000" b="0" strike="noStrike" spc="-1">
                <a:solidFill>
                  <a:srgbClr val="000000"/>
                </a:solidFill>
                <a:latin typeface="Arial"/>
              </a:rPr>
              <a:t>Wir haben einen ISIS-Kurs aufgesetzt und eigene Videos verlinkt, die ihnen die wesentlichen Inhalte zu allen relevanten Schritten im Forschungsprozess erklären. </a:t>
            </a: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rgbClr val="000000"/>
                </a:solidFill>
                <a:latin typeface="Arial"/>
              </a:rPr>
              <a:t>Um also gemeinsam mit ihnen projektbasiert an einem echten Marktforschungsfall zu arbeiten, nutzen wir mit diesem Kurs das Prinzip des flipped classroom. </a:t>
            </a: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de-DE" sz="2000" b="0" strike="noStrike" spc="-1">
                <a:solidFill>
                  <a:srgbClr val="000000"/>
                </a:solidFill>
                <a:latin typeface="Arial"/>
              </a:rPr>
              <a:t>Wir werden uns also über das Semester hinweg an fast jedem Donnerstag hier treffen, und die Zeit nutzen, um das Projekt voranzubringen. </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de-DE" sz="2000" b="0" strike="noStrike" spc="-1">
                <a:solidFill>
                  <a:srgbClr val="000000"/>
                </a:solidFill>
                <a:latin typeface="Arial"/>
              </a:rPr>
              <a:t>Sie werden jeweils kleine Aufgaben bekommen, uns Zwischenschritte und Teilergebnisse zeigen und wir diskutieren Ihre Fragen. </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rgbClr val="000000"/>
                </a:solidFill>
                <a:latin typeface="Arial"/>
              </a:rPr>
              <a:t>Durch die Kombination an vermittelten Inhalten und vor allen Ihrem gewonnenen Erfahrungswissen sollen Sie gerüstet sein, selbst empirische Forschungsarbeiten durchzuführen und Forschungsergebnisse anderer zu verstehen und einzuordnen.</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en-DE" sz="2000" b="0" strike="noStrike" spc="-1">
                <a:solidFill>
                  <a:srgbClr val="000000"/>
                </a:solidFill>
                <a:latin typeface="Arial"/>
              </a:rPr>
              <a:t>Diese Woche erfahren Sie mehr über die beiden Projekte an denen, Mona und ich jeweils mit Ihnen arbeiten werden. </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en-DE" sz="2000" b="0" strike="noStrike" spc="-1">
                <a:solidFill>
                  <a:srgbClr val="000000"/>
                </a:solidFill>
                <a:latin typeface="Arial"/>
              </a:rPr>
              <a:t>Nächste Woche, werden Sie mehr über Fragebogen Design und die Umfragesoftware Unipark lernen &amp; dann geht es am 16. 05. los mit Ihrer Projektarbeit. </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en-DE" sz="2000" b="0" strike="noStrike" spc="-1">
                <a:solidFill>
                  <a:srgbClr val="000000"/>
                </a:solidFill>
                <a:latin typeface="Arial"/>
              </a:rPr>
              <a:t>Sie werden mit uns gemeinsam, die Stimuli erarbeiten, also das Material, von dem wir erwarten, dass es bei den Umfrageteilnehmenden eine Reaktion oder eine Verhaltensänderung hervorruft. </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en-DE" sz="2000" b="0" strike="noStrike" spc="-1">
                <a:solidFill>
                  <a:srgbClr val="000000"/>
                </a:solidFill>
                <a:latin typeface="Arial"/>
              </a:rPr>
              <a:t>Die Stimuli benötigen wir dann in der darauffolgenden Woche um Sie in die Umfrage einzubauen. </a:t>
            </a:r>
            <a:endParaRPr lang="de-DE" sz="2000" b="0" strike="noStrike" spc="-1">
              <a:solidFill>
                <a:srgbClr val="000000"/>
              </a:solidFill>
              <a:latin typeface="Calibri"/>
            </a:endParaRPr>
          </a:p>
          <a:p>
            <a:pPr indent="0" defTabSz="914400">
              <a:lnSpc>
                <a:spcPct val="100000"/>
              </a:lnSpc>
              <a:buNone/>
              <a:tabLst>
                <a:tab pos="0" algn="l"/>
              </a:tabLst>
            </a:pPr>
            <a:r>
              <a:rPr lang="en-DE" sz="2000" b="0" strike="noStrike" spc="-1">
                <a:solidFill>
                  <a:srgbClr val="000000"/>
                </a:solidFill>
                <a:latin typeface="Arial"/>
              </a:rPr>
              <a:t>Wir werden – zumindest die Gruppen, die mit mir arbeiten werden – 2 Studien erstellen, weil wir einen Testrun brauchen um die Finalen Stimuli festlegenzukönnen, aber dazu später mehr. </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en-DE" sz="2000" b="0" strike="noStrike" spc="-1">
                <a:solidFill>
                  <a:srgbClr val="000000"/>
                </a:solidFill>
                <a:latin typeface="Arial"/>
              </a:rPr>
              <a:t>Die Auswertung dieses Pretests werden wir am 30.5. durchführen und Ihre Fragen bearbeiten. </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en-DE" sz="2000" b="0" strike="noStrike" spc="-1">
                <a:solidFill>
                  <a:srgbClr val="000000"/>
                </a:solidFill>
                <a:latin typeface="Arial"/>
              </a:rPr>
              <a:t>Am 06.06. werden sie die Ergebnisse, ganz kurz präsentieren, die Wahl der finalen Stimuli erläutern und anfangen an der Finalen Online Studie zu arbeiten. </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en-DE" sz="2000" b="0" strike="noStrike" spc="-1">
                <a:solidFill>
                  <a:srgbClr val="000000"/>
                </a:solidFill>
                <a:latin typeface="Arial"/>
              </a:rPr>
              <a:t>Am 13.06. muss diese Studie fertiggestellt werden, damit wir sie in der darauf folgenden Woche laufen lassen können.</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en-DE" sz="2000" b="0" strike="noStrike" spc="-1">
                <a:solidFill>
                  <a:srgbClr val="000000"/>
                </a:solidFill>
                <a:latin typeface="Arial"/>
              </a:rPr>
              <a:t>Am 27.06. werden Sie eine Klausur zum Input der Videos schreiben. </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en-DE" sz="2000" b="0" strike="noStrike" spc="-1">
                <a:solidFill>
                  <a:srgbClr val="000000"/>
                </a:solidFill>
                <a:latin typeface="Arial"/>
              </a:rPr>
              <a:t>Dann gibt es eine Fragestunde zur Datenauswertung der Studie. &amp; am 11.07. werden Sie Ihre Studienergebnisse vorstellen und diskutieren.</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p:txBody>
      </p:sp>
      <p:sp>
        <p:nvSpPr>
          <p:cNvPr id="424" name="PlaceHolder 3"/>
          <p:cNvSpPr>
            <a:spLocks noGrp="1"/>
          </p:cNvSpPr>
          <p:nvPr>
            <p:ph type="sldNum" idx="8"/>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4AA7802C-434D-41D4-AAF9-1D2CB9A91EC0}" type="slidenum">
              <a:rPr lang="de-DE" sz="1200" b="0" strike="noStrike" spc="-1">
                <a:solidFill>
                  <a:srgbClr val="000000"/>
                </a:solidFill>
                <a:latin typeface="Calibri"/>
              </a:rPr>
              <a:t>5</a:t>
            </a:fld>
            <a:endParaRPr lang="de-DE" sz="1200" b="0" strike="noStrike" spc="-1">
              <a:solidFill>
                <a:srgbClr val="000000"/>
              </a:solidFill>
              <a:latin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PlaceHolder 1"/>
          <p:cNvSpPr>
            <a:spLocks noGrp="1" noRot="1" noChangeAspect="1"/>
          </p:cNvSpPr>
          <p:nvPr>
            <p:ph type="sldImg"/>
          </p:nvPr>
        </p:nvSpPr>
        <p:spPr>
          <a:xfrm>
            <a:off x="685800" y="1143000"/>
            <a:ext cx="5486040" cy="3085920"/>
          </a:xfrm>
          <a:prstGeom prst="rect">
            <a:avLst/>
          </a:prstGeom>
          <a:ln w="0">
            <a:noFill/>
          </a:ln>
        </p:spPr>
      </p:sp>
      <p:sp>
        <p:nvSpPr>
          <p:cNvPr id="426"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de-DE" sz="2000" b="0" strike="noStrike" spc="-1">
                <a:solidFill>
                  <a:srgbClr val="000000"/>
                </a:solidFill>
                <a:latin typeface="Calibri"/>
              </a:rPr>
              <a:t>Also zusammengefasst bekommen Sie auf zwei Wegen Input</a:t>
            </a: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de-DE" sz="2000" b="0" strike="noStrike" spc="-1">
                <a:solidFill>
                  <a:srgbClr val="000000"/>
                </a:solidFill>
                <a:latin typeface="Calibri"/>
              </a:rPr>
              <a:t>Über Isis finden Sie die Lehrvideos und die Literatur </a:t>
            </a: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de-DE" sz="2000" b="0" strike="noStrike" spc="-1">
                <a:solidFill>
                  <a:srgbClr val="000000"/>
                </a:solidFill>
                <a:latin typeface="Calibri"/>
              </a:rPr>
              <a:t>Und an den </a:t>
            </a:r>
            <a:r>
              <a:rPr lang="de-DE" sz="2000" b="0" strike="noStrike" spc="-1">
                <a:solidFill>
                  <a:srgbClr val="FF0000"/>
                </a:solidFill>
                <a:latin typeface="Calibri"/>
              </a:rPr>
              <a:t>Donnerstagen</a:t>
            </a:r>
            <a:r>
              <a:rPr lang="de-DE" sz="2000" b="0" strike="noStrike" spc="-1">
                <a:solidFill>
                  <a:srgbClr val="000000"/>
                </a:solidFill>
                <a:latin typeface="Calibri"/>
              </a:rPr>
              <a:t> arbeiten Sie gemeinsam mit uns an Ihrem Forschungsprojekt</a:t>
            </a: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Sie haben auf der Folie davor schon gesehen, dass Sie in den ersten 4-5 Wochen Inputeinheiten durch Videos bekommen, die wir Ihnen in ISIS verlinkt haben. </a:t>
            </a:r>
            <a:br>
              <a:rPr sz="2000"/>
            </a:br>
            <a:r>
              <a:rPr lang="en-DE" sz="2000" b="0" strike="noStrike" spc="-1">
                <a:solidFill>
                  <a:srgbClr val="000000"/>
                </a:solidFill>
                <a:latin typeface="Calibri"/>
              </a:rPr>
              <a:t>Es ist sehr ratsam, diese auch in der entsprechenden Woche zu schauen, damit zur Auswertung der Daten alles erforderliche Wissen, parat haben.</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p:txBody>
      </p:sp>
      <p:sp>
        <p:nvSpPr>
          <p:cNvPr id="427" name="PlaceHolder 3"/>
          <p:cNvSpPr>
            <a:spLocks noGrp="1"/>
          </p:cNvSpPr>
          <p:nvPr>
            <p:ph type="sldNum" idx="9"/>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717AB301-82F8-48D6-A989-CC39D2D3277D}" type="slidenum">
              <a:rPr lang="de-DE" sz="1200" b="0" strike="noStrike" spc="-1">
                <a:solidFill>
                  <a:srgbClr val="000000"/>
                </a:solidFill>
                <a:latin typeface="Calibri"/>
              </a:rPr>
              <a:t>6</a:t>
            </a:fld>
            <a:endParaRPr lang="de-DE" sz="1200" b="0" strike="noStrike" spc="-1">
              <a:solidFill>
                <a:srgbClr val="000000"/>
              </a:solidFill>
              <a:latin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noRot="1" noChangeAspect="1"/>
          </p:cNvSpPr>
          <p:nvPr>
            <p:ph type="sldImg"/>
          </p:nvPr>
        </p:nvSpPr>
        <p:spPr>
          <a:xfrm>
            <a:off x="685800" y="1143000"/>
            <a:ext cx="5486040" cy="3085920"/>
          </a:xfrm>
          <a:prstGeom prst="rect">
            <a:avLst/>
          </a:prstGeom>
          <a:ln w="0">
            <a:noFill/>
          </a:ln>
        </p:spPr>
      </p:sp>
      <p:sp>
        <p:nvSpPr>
          <p:cNvPr id="429"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0">
              <a:lnSpc>
                <a:spcPct val="100000"/>
              </a:lnSpc>
              <a:buNone/>
            </a:pPr>
            <a:r>
              <a:rPr lang="en-DE" sz="2000" b="0" strike="noStrike" spc="-1">
                <a:solidFill>
                  <a:srgbClr val="000000"/>
                </a:solidFill>
                <a:latin typeface="Calibri"/>
              </a:rPr>
              <a:t>Die Prüfungsleistung, die Sie für diesen Kurs ablegen, besteht aus 2 Teilen.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Zum einen der Klausur, die am 27.06. geschreiben wird. Inhalt der Klasur sind die Online Input Veranstaltungen mit Fokus auf Marktorschung.</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r>
              <a:rPr lang="en-DE" sz="2000" b="0" strike="noStrike" spc="-1">
                <a:solidFill>
                  <a:srgbClr val="000000"/>
                </a:solidFill>
                <a:latin typeface="Calibri"/>
              </a:rPr>
              <a:t>Die anderen 50 % Ihrer Note macht das Forschungsprojekt aus. Ihre Ergebnisse präsentieren Sie am 11.07. und diskutieren und reflektieren gemeinsam mit Ihren Kommilitonen über das Vorgehen, die Ergebnisse und die Einordnung in den Stand der Forschung. </a:t>
            </a: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a:p>
            <a:pPr marL="216000" indent="0">
              <a:lnSpc>
                <a:spcPct val="100000"/>
              </a:lnSpc>
              <a:buNone/>
            </a:pPr>
            <a:endParaRPr lang="de-DE" sz="2000" b="0" strike="noStrike" spc="-1">
              <a:solidFill>
                <a:srgbClr val="000000"/>
              </a:solidFill>
              <a:latin typeface="Calibri"/>
            </a:endParaRPr>
          </a:p>
        </p:txBody>
      </p:sp>
      <p:sp>
        <p:nvSpPr>
          <p:cNvPr id="430" name="PlaceHolder 3"/>
          <p:cNvSpPr>
            <a:spLocks noGrp="1"/>
          </p:cNvSpPr>
          <p:nvPr>
            <p:ph type="sldNum" idx="10"/>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40D3307C-7C78-4D70-9892-9CBF3B8F08B9}" type="slidenum">
              <a:rPr lang="de-DE" sz="1200" b="0" strike="noStrike" spc="-1">
                <a:solidFill>
                  <a:srgbClr val="000000"/>
                </a:solidFill>
                <a:latin typeface="Calibri"/>
              </a:rPr>
              <a:t>7</a:t>
            </a:fld>
            <a:endParaRPr lang="de-DE" sz="1200" b="0" strike="noStrike" spc="-1">
              <a:solidFill>
                <a:srgbClr val="000000"/>
              </a:solidFill>
              <a:latin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 name="PlaceHolder 1"/>
          <p:cNvSpPr>
            <a:spLocks noGrp="1" noRot="1" noChangeAspect="1"/>
          </p:cNvSpPr>
          <p:nvPr>
            <p:ph type="sldImg"/>
          </p:nvPr>
        </p:nvSpPr>
        <p:spPr>
          <a:xfrm>
            <a:off x="685800" y="1143000"/>
            <a:ext cx="5486040" cy="3085920"/>
          </a:xfrm>
          <a:prstGeom prst="rect">
            <a:avLst/>
          </a:prstGeom>
          <a:ln w="0">
            <a:noFill/>
          </a:ln>
        </p:spPr>
      </p:sp>
      <p:sp>
        <p:nvSpPr>
          <p:cNvPr id="432"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chemeClr val="dk1"/>
                </a:solidFill>
                <a:latin typeface="Arial"/>
              </a:rPr>
              <a:t>Was ist eigentlich Marktforschung? </a:t>
            </a: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chemeClr val="accent1"/>
                </a:solidFill>
                <a:highlight>
                  <a:srgbClr val="FFFF00"/>
                </a:highlight>
                <a:latin typeface="Arial"/>
              </a:rPr>
              <a:t>Machen, sie sich bitte kurz darüber Gedanken, so 1-2 Minuten &amp; dann kommen Sie vor, nennen einen Aspekt, der Ihnen einfällt, sagen ganz kurz etwas dazu und ordnen ihren Punkt thematisch zu denen der anderen ein:</a:t>
            </a: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chemeClr val="dk1"/>
                </a:solidFill>
                <a:latin typeface="Arial"/>
              </a:rPr>
              <a:t>Gibt es dazu Fragen? </a:t>
            </a: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chemeClr val="dk1"/>
                </a:solidFill>
                <a:latin typeface="Arial"/>
              </a:rPr>
              <a:t>Mit Marktforschung werden wirtschaftliche Zusammenhänge </a:t>
            </a:r>
            <a:r>
              <a:rPr lang="de-DE" sz="2000" b="0" strike="noStrike" spc="-1">
                <a:solidFill>
                  <a:srgbClr val="000000"/>
                </a:solidFill>
                <a:latin typeface="Arial"/>
              </a:rPr>
              <a:t>erfasst und gedeutet</a:t>
            </a:r>
            <a:r>
              <a:rPr lang="de-DE" sz="2000" b="0" strike="noStrike" spc="-1">
                <a:solidFill>
                  <a:schemeClr val="dk1"/>
                </a:solidFill>
                <a:latin typeface="Arial"/>
              </a:rPr>
              <a:t>.</a:t>
            </a: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chemeClr val="dk1"/>
                </a:solidFill>
                <a:latin typeface="Arial"/>
              </a:rPr>
              <a:t>Und zwar durch systematische, empirische, das heißt datenbasierte Untersuchungstätigkeit mit verschiedenen Untersuchungsmethoden.</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de-DE" sz="2000" b="0" strike="noStrike" spc="-1">
                <a:solidFill>
                  <a:srgbClr val="000000"/>
                </a:solidFill>
                <a:latin typeface="Arial"/>
              </a:rPr>
              <a:t>Im Prinzip wenden alle Unternehmen MaFo an, nicht nur im Marketing und auch nicht nur Unternehmen aus dem Produktsektor, sondern auch Gastro etc.,also in allen Funktionen, um Märkte und Marktakteure zu verstehen</a:t>
            </a: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rgbClr val="000000"/>
                </a:solidFill>
                <a:latin typeface="Arial"/>
              </a:rPr>
              <a:t>Marktforschung ist der wichtigste Dienstleister des Managements, denn nur wer Märkte und Marktakteure versteht, kann informierte Entscheidungen treffen</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de-DE" sz="2000" b="0" strike="noStrike" spc="-1">
                <a:solidFill>
                  <a:srgbClr val="000000"/>
                </a:solidFill>
                <a:latin typeface="Arial"/>
              </a:rPr>
              <a:t>Wir möchten also z.B. </a:t>
            </a:r>
            <a:r>
              <a:rPr lang="de-DE" sz="2000" b="1" strike="noStrike" spc="-1">
                <a:solidFill>
                  <a:srgbClr val="000000"/>
                </a:solidFill>
                <a:latin typeface="Arial"/>
              </a:rPr>
              <a:t>nicht nur beschreiben</a:t>
            </a:r>
            <a:r>
              <a:rPr lang="de-DE" sz="2000" b="0" strike="noStrike" spc="-1">
                <a:solidFill>
                  <a:srgbClr val="000000"/>
                </a:solidFill>
                <a:latin typeface="Arial"/>
              </a:rPr>
              <a:t>, dass sich bei einer Preisänderung der Absatz verändert, </a:t>
            </a:r>
            <a:endParaRPr lang="de-DE" sz="2000" b="0" strike="noStrike" spc="-1">
              <a:solidFill>
                <a:srgbClr val="000000"/>
              </a:solidFill>
              <a:latin typeface="Calibri"/>
            </a:endParaRPr>
          </a:p>
          <a:p>
            <a:pPr indent="0" defTabSz="914400">
              <a:lnSpc>
                <a:spcPct val="100000"/>
              </a:lnSpc>
              <a:buNone/>
              <a:tabLst>
                <a:tab pos="0" algn="l"/>
              </a:tabLst>
            </a:pPr>
            <a:r>
              <a:rPr lang="de-DE" sz="2000" b="0" strike="noStrike" spc="-1">
                <a:solidFill>
                  <a:srgbClr val="000000"/>
                </a:solidFill>
                <a:latin typeface="Arial"/>
              </a:rPr>
              <a:t>sondern, ursächlich erklären können, warum das so ist – nur dann kann man nämlich versuchen, an dem Zusammenhang etwas zu ändern</a:t>
            </a:r>
            <a:endParaRPr lang="de-DE" sz="2000" b="0" strike="noStrike" spc="-1">
              <a:solidFill>
                <a:srgbClr val="000000"/>
              </a:solidFill>
              <a:latin typeface="Calibri"/>
            </a:endParaRPr>
          </a:p>
          <a:p>
            <a:pPr indent="0" defTabSz="914400">
              <a:lnSpc>
                <a:spcPct val="100000"/>
              </a:lnSpc>
              <a:buNone/>
              <a:tabLst>
                <a:tab pos="0" algn="l"/>
              </a:tabLst>
            </a:pPr>
            <a:r>
              <a:rPr lang="de-DE" sz="2000" b="0" strike="noStrike" spc="-1">
                <a:solidFill>
                  <a:srgbClr val="000000"/>
                </a:solidFill>
                <a:latin typeface="Arial"/>
              </a:rPr>
              <a:t>Wir möchten also verstehen, wie z.B. Zahlungsbereitschaften von Kunden entstehen (wie ähnlich werden Angebote wahrgenommen, wie stark ist meine Marke)</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de-DE" sz="2000" b="0" strike="noStrike" spc="-1">
                <a:solidFill>
                  <a:srgbClr val="000000"/>
                </a:solidFill>
                <a:latin typeface="Arial"/>
              </a:rPr>
              <a:t>Z.B. Chanel, der Preis der Taschen hat nichts mit Kosten zu tun und folgt eben nicht der gängigen Logik, je teurer desto weniger wird gekauft, sondern gerade umgekehrt, über die letzten 15 Jahre sind die Preise der Taschen bei manchen Klassikermodellen um 100% gestiegen und die Nachfrage ist trotzdem gestiegen</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r>
              <a:rPr lang="de-DE" sz="2000" b="0" strike="noStrike" spc="-1">
                <a:solidFill>
                  <a:srgbClr val="000000"/>
                </a:solidFill>
                <a:latin typeface="Arial"/>
              </a:rPr>
              <a:t>Warum ist das so: Kunden senden mit solchen Taschen Status-Signale in ihr soziales Umfeld – eine Chanel-Tasche wird damit viel mehr als ein Tragebeutel, er wird ein soziales Signal für Leute, denen es wichtig ist, als erfolgreich, reich und stilsicher wahrgenommen zu werden – und damit ist sie ihnen eben viel wert, und ihre Nachfrage steigt ggf. mit steigendem Preis noch weiter (je teurer, desto besser die Signalwirkung)</a:t>
            </a: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p:txBody>
      </p:sp>
      <p:sp>
        <p:nvSpPr>
          <p:cNvPr id="433" name="PlaceHolder 3"/>
          <p:cNvSpPr>
            <a:spLocks noGrp="1"/>
          </p:cNvSpPr>
          <p:nvPr>
            <p:ph type="sldNum" idx="11"/>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B0A6C839-9AEE-47D5-9E4F-C527D42D877A}" type="slidenum">
              <a:rPr lang="de-DE" sz="1200" b="0" strike="noStrike" spc="-1">
                <a:solidFill>
                  <a:srgbClr val="000000"/>
                </a:solidFill>
                <a:latin typeface="Calibri"/>
              </a:rPr>
              <a:t>8</a:t>
            </a:fld>
            <a:endParaRPr lang="de-DE" sz="1200" b="0" strike="noStrike" spc="-1">
              <a:solidFill>
                <a:srgbClr val="000000"/>
              </a:solidFill>
              <a:latin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4" name="PlaceHolder 1"/>
          <p:cNvSpPr>
            <a:spLocks noGrp="1" noRot="1" noChangeAspect="1"/>
          </p:cNvSpPr>
          <p:nvPr>
            <p:ph type="sldImg"/>
          </p:nvPr>
        </p:nvSpPr>
        <p:spPr>
          <a:xfrm>
            <a:off x="685800" y="1143000"/>
            <a:ext cx="5486040" cy="3085920"/>
          </a:xfrm>
          <a:prstGeom prst="rect">
            <a:avLst/>
          </a:prstGeom>
          <a:ln w="0">
            <a:noFill/>
          </a:ln>
        </p:spPr>
      </p:sp>
      <p:sp>
        <p:nvSpPr>
          <p:cNvPr id="435"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indent="0" defTabSz="914400">
              <a:lnSpc>
                <a:spcPct val="100000"/>
              </a:lnSpc>
              <a:spcBef>
                <a:spcPts val="360"/>
              </a:spcBef>
              <a:buNone/>
              <a:tabLst>
                <a:tab pos="0" algn="l"/>
              </a:tabLst>
            </a:pPr>
            <a:r>
              <a:rPr lang="de-DE" sz="2000" b="0" strike="noStrike" spc="-1">
                <a:solidFill>
                  <a:schemeClr val="dk1"/>
                </a:solidFill>
                <a:latin typeface="Arial"/>
              </a:rPr>
              <a:t>Nachdem wir jetzt grundsätzlich geklärt haben, was Marktforschung eigentlich ist, möchten wir Sie bitten, sich kurz kurz mit Ihren Kommilitonen gemeinsam Gedanken, darüber zu machen, </a:t>
            </a: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chemeClr val="dk1"/>
                </a:solidFill>
                <a:latin typeface="Arial"/>
              </a:rPr>
              <a:t>Wie Marktforschung ablaufen könnte. </a:t>
            </a: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chemeClr val="dk1"/>
                </a:solidFill>
                <a:latin typeface="Arial"/>
              </a:rPr>
              <a:t>Was benötigen wir und welche Phasen müssen durchlaufen werden, um ein sinnvolles Ergebnis zu erzielen? </a:t>
            </a: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chemeClr val="dk1"/>
                </a:solidFill>
                <a:latin typeface="Arial"/>
              </a:rPr>
              <a:t>Finden Sie sich dazu bitte in Gruppen von 3 bis 4 Personen zusammen. </a:t>
            </a: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chemeClr val="dk1"/>
                </a:solidFill>
                <a:latin typeface="Arial"/>
              </a:rPr>
              <a:t>Nach rund 5 Minuten, möchten wir Sie bitten, Ihre Ergebnisse vorzustellen.</a:t>
            </a: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spcBef>
                <a:spcPts val="360"/>
              </a:spcBef>
              <a:buNone/>
              <a:tabLst>
                <a:tab pos="0" algn="l"/>
              </a:tabLst>
            </a:pPr>
            <a:r>
              <a:rPr lang="de-DE" sz="2000" b="0" strike="noStrike" spc="-1">
                <a:solidFill>
                  <a:schemeClr val="dk1"/>
                </a:solidFill>
                <a:latin typeface="Arial"/>
              </a:rPr>
              <a:t>Punkte, die schon angesprochen wurden, müssen nicht nochmal ausgeführt werden. </a:t>
            </a:r>
            <a:endParaRPr lang="de-DE" sz="2000" b="0" strike="noStrike" spc="-1">
              <a:solidFill>
                <a:srgbClr val="000000"/>
              </a:solidFill>
              <a:latin typeface="Calibri"/>
            </a:endParaRPr>
          </a:p>
          <a:p>
            <a:pPr indent="0" defTabSz="914400">
              <a:lnSpc>
                <a:spcPct val="100000"/>
              </a:lnSpc>
              <a:spcBef>
                <a:spcPts val="360"/>
              </a:spcBef>
              <a:buNone/>
              <a:tabLst>
                <a:tab pos="0" algn="l"/>
              </a:tabLst>
            </a:pPr>
            <a:endParaRPr lang="de-DE" sz="2000" b="0" strike="noStrike" spc="-1">
              <a:solidFill>
                <a:srgbClr val="000000"/>
              </a:solidFill>
              <a:latin typeface="Calibri"/>
            </a:endParaRPr>
          </a:p>
          <a:p>
            <a:pPr indent="0" defTabSz="914400">
              <a:lnSpc>
                <a:spcPct val="100000"/>
              </a:lnSpc>
              <a:buNone/>
              <a:tabLst>
                <a:tab pos="0" algn="l"/>
              </a:tabLst>
            </a:pPr>
            <a:endParaRPr lang="de-DE" sz="2000" b="0" strike="noStrike" spc="-1">
              <a:solidFill>
                <a:srgbClr val="000000"/>
              </a:solidFill>
              <a:latin typeface="Calibri"/>
            </a:endParaRPr>
          </a:p>
        </p:txBody>
      </p:sp>
      <p:sp>
        <p:nvSpPr>
          <p:cNvPr id="436" name="PlaceHolder 3"/>
          <p:cNvSpPr>
            <a:spLocks noGrp="1"/>
          </p:cNvSpPr>
          <p:nvPr>
            <p:ph type="sldNum" idx="12"/>
          </p:nvPr>
        </p:nvSpPr>
        <p:spPr>
          <a:xfrm>
            <a:off x="3884760" y="8685360"/>
            <a:ext cx="2971440" cy="458280"/>
          </a:xfrm>
          <a:prstGeom prst="rect">
            <a:avLst/>
          </a:prstGeom>
          <a:noFill/>
          <a:ln w="0">
            <a:noFill/>
          </a:ln>
        </p:spPr>
        <p:txBody>
          <a:bodyPr anchor="b">
            <a:noAutofit/>
          </a:bodyPr>
          <a:lstStyle>
            <a:lvl1pPr indent="0" algn="r">
              <a:lnSpc>
                <a:spcPct val="100000"/>
              </a:lnSpc>
              <a:buNone/>
              <a:defRPr lang="de-DE" sz="1200" b="0" strike="noStrike" spc="-1">
                <a:solidFill>
                  <a:srgbClr val="000000"/>
                </a:solidFill>
                <a:latin typeface="Calibri"/>
              </a:defRPr>
            </a:lvl1pPr>
          </a:lstStyle>
          <a:p>
            <a:pPr indent="0" algn="r">
              <a:lnSpc>
                <a:spcPct val="100000"/>
              </a:lnSpc>
              <a:buNone/>
            </a:pPr>
            <a:fld id="{D5D61BA7-A79D-466C-A547-518C7E25B824}" type="slidenum">
              <a:rPr lang="de-DE" sz="1200" b="0" strike="noStrike" spc="-1">
                <a:solidFill>
                  <a:srgbClr val="000000"/>
                </a:solidFill>
                <a:latin typeface="Calibri"/>
              </a:rPr>
              <a:t>9</a:t>
            </a:fld>
            <a:endParaRPr lang="de-DE" sz="1200" b="0" strike="noStrike" spc="-1">
              <a:solidFill>
                <a:srgbClr val="000000"/>
              </a:solidFill>
              <a:latin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1_Titel - Text und Bild">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2_Titel - Text ">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3_Inhalt - Text und Stichpunkte">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4_Inhalt - Bild und Text">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5_Inhalt - Bild und Text">
    <p:spTree>
      <p:nvGrpSpPr>
        <p:cNvPr id="1" name=""/>
        <p:cNvGrpSpPr/>
        <p:nvPr/>
      </p:nvGrpSpPr>
      <p:grpSpPr>
        <a:xfrm>
          <a:off x="0" y="0"/>
          <a:ext cx="0" cy="0"/>
          <a:chOff x="0" y="0"/>
          <a:chExt cx="0" cy="0"/>
        </a:xfrm>
      </p:grpSpPr>
      <p:sp>
        <p:nvSpPr>
          <p:cNvPr id="5" name="Textplatzhalter 2">
            <a:extLst>
              <a:ext uri="{FF2B5EF4-FFF2-40B4-BE49-F238E27FC236}">
                <a16:creationId xmlns:a16="http://schemas.microsoft.com/office/drawing/2014/main" id="{55FA8C39-046E-E34F-8E80-7B9D099D728B}"/>
              </a:ext>
            </a:extLst>
          </p:cNvPr>
          <p:cNvSpPr>
            <a:spLocks noGrp="1"/>
          </p:cNvSpPr>
          <p:nvPr>
            <p:ph type="body" sz="quarter" idx="18" hasCustomPrompt="1"/>
          </p:nvPr>
        </p:nvSpPr>
        <p:spPr>
          <a:xfrm>
            <a:off x="6519600" y="1382400"/>
            <a:ext cx="3982945" cy="4093588"/>
          </a:xfrm>
          <a:prstGeom prst="rect">
            <a:avLst/>
          </a:prstGeom>
        </p:spPr>
        <p:txBody>
          <a:bodyPr lIns="0" tIns="0" rIns="0" bIns="0"/>
          <a:lstStyle>
            <a:lvl1pPr marL="0" indent="0">
              <a:lnSpc>
                <a:spcPts val="2400"/>
              </a:lnSpc>
              <a:spcBef>
                <a:spcPts val="0"/>
              </a:spcBef>
              <a:buNone/>
              <a:defRPr sz="1800">
                <a:solidFill>
                  <a:srgbClr val="434343"/>
                </a:solidFill>
                <a:latin typeface="Arial" panose="020B0604020202020204" pitchFamily="34" charset="0"/>
                <a:cs typeface="Arial" panose="020B0604020202020204" pitchFamily="34" charset="0"/>
              </a:defRPr>
            </a:lvl1pPr>
          </a:lstStyle>
          <a:p>
            <a:pPr lvl="0"/>
            <a:r>
              <a:rPr lang="de-DE" dirty="0"/>
              <a:t>Arial Regular 18pt, ZA: 24pt </a:t>
            </a:r>
            <a:br>
              <a:rPr lang="de-DE" dirty="0"/>
            </a:br>
            <a:r>
              <a:rPr lang="de-DE" dirty="0" err="1"/>
              <a:t>Lorem</a:t>
            </a:r>
            <a:r>
              <a:rPr lang="de-DE" dirty="0"/>
              <a:t> </a:t>
            </a:r>
            <a:r>
              <a:rPr lang="de-DE" dirty="0" err="1"/>
              <a:t>ipsum</a:t>
            </a:r>
            <a:r>
              <a:rPr lang="de-DE" dirty="0"/>
              <a:t> </a:t>
            </a:r>
            <a:r>
              <a:rPr lang="de-DE" dirty="0" err="1"/>
              <a:t>dolor</a:t>
            </a:r>
            <a:r>
              <a:rPr lang="de-DE" dirty="0"/>
              <a:t> </a:t>
            </a:r>
            <a:r>
              <a:rPr lang="de-DE" dirty="0" err="1"/>
              <a:t>sit</a:t>
            </a:r>
            <a:r>
              <a:rPr lang="de-DE" dirty="0"/>
              <a:t> </a:t>
            </a:r>
            <a:r>
              <a:rPr lang="de-DE" dirty="0" err="1"/>
              <a:t>amet</a:t>
            </a:r>
            <a:r>
              <a:rPr lang="de-DE" dirty="0"/>
              <a:t>, </a:t>
            </a:r>
            <a:r>
              <a:rPr lang="de-DE" dirty="0" err="1"/>
              <a:t>consetetur</a:t>
            </a:r>
            <a:r>
              <a:rPr lang="de-DE" dirty="0"/>
              <a:t> </a:t>
            </a:r>
            <a:r>
              <a:rPr lang="de-DE" dirty="0" err="1"/>
              <a:t>sadipscing</a:t>
            </a:r>
            <a:r>
              <a:rPr lang="de-DE" dirty="0"/>
              <a:t> </a:t>
            </a:r>
            <a:r>
              <a:rPr lang="de-DE" dirty="0" err="1"/>
              <a:t>elitr</a:t>
            </a:r>
            <a:r>
              <a:rPr lang="de-DE" dirty="0"/>
              <a:t>, sed </a:t>
            </a:r>
            <a:r>
              <a:rPr lang="de-DE" dirty="0" err="1"/>
              <a:t>diam</a:t>
            </a:r>
            <a:r>
              <a:rPr lang="de-DE" dirty="0"/>
              <a:t> </a:t>
            </a:r>
            <a:r>
              <a:rPr lang="de-DE" dirty="0" err="1"/>
              <a:t>nonumy</a:t>
            </a:r>
            <a:r>
              <a:rPr lang="de-DE" dirty="0"/>
              <a:t> </a:t>
            </a:r>
            <a:r>
              <a:rPr lang="de-DE" dirty="0" err="1"/>
              <a:t>eirmod</a:t>
            </a:r>
            <a:r>
              <a:rPr lang="de-DE" dirty="0"/>
              <a:t> </a:t>
            </a:r>
            <a:r>
              <a:rPr lang="de-DE" dirty="0" err="1"/>
              <a:t>tempor</a:t>
            </a:r>
            <a:r>
              <a:rPr lang="de-DE" dirty="0"/>
              <a:t> </a:t>
            </a:r>
            <a:r>
              <a:rPr lang="de-DE" dirty="0" err="1"/>
              <a:t>invidunt</a:t>
            </a:r>
            <a:r>
              <a:rPr lang="de-DE" dirty="0"/>
              <a:t> </a:t>
            </a:r>
            <a:r>
              <a:rPr lang="de-DE" dirty="0" err="1"/>
              <a:t>ut</a:t>
            </a:r>
            <a:r>
              <a:rPr lang="de-DE" dirty="0"/>
              <a:t> </a:t>
            </a:r>
            <a:r>
              <a:rPr lang="de-DE" dirty="0" err="1"/>
              <a:t>labore</a:t>
            </a:r>
            <a:r>
              <a:rPr lang="de-DE" dirty="0"/>
              <a:t> et </a:t>
            </a:r>
            <a:r>
              <a:rPr lang="de-DE" dirty="0" err="1"/>
              <a:t>dolore</a:t>
            </a:r>
            <a:r>
              <a:rPr lang="de-DE" dirty="0"/>
              <a:t> magna </a:t>
            </a:r>
            <a:r>
              <a:rPr lang="de-DE" dirty="0" err="1"/>
              <a:t>aliquyam</a:t>
            </a:r>
            <a:r>
              <a:rPr lang="de-DE" dirty="0"/>
              <a:t> erat, sed </a:t>
            </a:r>
            <a:r>
              <a:rPr lang="de-DE" dirty="0" err="1"/>
              <a:t>diam</a:t>
            </a:r>
            <a:r>
              <a:rPr lang="de-DE" dirty="0"/>
              <a:t> </a:t>
            </a:r>
            <a:r>
              <a:rPr lang="de-DE" dirty="0" err="1"/>
              <a:t>voluptua</a:t>
            </a:r>
            <a:r>
              <a:rPr lang="de-DE" dirty="0"/>
              <a:t>. At </a:t>
            </a:r>
            <a:r>
              <a:rPr lang="de-DE" dirty="0" err="1"/>
              <a:t>vero</a:t>
            </a:r>
            <a:r>
              <a:rPr lang="de-DE" dirty="0"/>
              <a:t> </a:t>
            </a:r>
            <a:r>
              <a:rPr lang="de-DE" dirty="0" err="1"/>
              <a:t>eos</a:t>
            </a:r>
            <a:r>
              <a:rPr lang="de-DE" dirty="0"/>
              <a:t> </a:t>
            </a:r>
            <a:r>
              <a:rPr lang="de-DE" dirty="0" err="1"/>
              <a:t>eirmod</a:t>
            </a:r>
            <a:r>
              <a:rPr lang="de-DE" dirty="0"/>
              <a:t> </a:t>
            </a:r>
            <a:r>
              <a:rPr lang="de-DE" dirty="0" err="1"/>
              <a:t>tempor</a:t>
            </a:r>
            <a:r>
              <a:rPr lang="de-DE" dirty="0"/>
              <a:t> </a:t>
            </a:r>
            <a:r>
              <a:rPr lang="de-DE" dirty="0" err="1"/>
              <a:t>invidunt</a:t>
            </a:r>
            <a:r>
              <a:rPr lang="de-DE" dirty="0"/>
              <a:t> </a:t>
            </a:r>
            <a:r>
              <a:rPr lang="de-DE" dirty="0" err="1"/>
              <a:t>ut</a:t>
            </a:r>
            <a:r>
              <a:rPr lang="de-DE" dirty="0"/>
              <a:t> </a:t>
            </a:r>
            <a:r>
              <a:rPr lang="de-DE" dirty="0" err="1"/>
              <a:t>labore</a:t>
            </a:r>
            <a:r>
              <a:rPr lang="de-DE" dirty="0"/>
              <a:t> et </a:t>
            </a:r>
            <a:r>
              <a:rPr lang="de-DE" dirty="0" err="1"/>
              <a:t>dolore</a:t>
            </a:r>
            <a:r>
              <a:rPr lang="de-DE" dirty="0"/>
              <a:t> magna </a:t>
            </a:r>
            <a:r>
              <a:rPr lang="de-DE" dirty="0" err="1"/>
              <a:t>aliquyam</a:t>
            </a:r>
            <a:r>
              <a:rPr lang="de-DE" dirty="0"/>
              <a:t> </a:t>
            </a:r>
            <a:r>
              <a:rPr lang="de-DE" dirty="0" err="1"/>
              <a:t>erat</a:t>
            </a:r>
            <a:r>
              <a:rPr lang="de-DE" dirty="0"/>
              <a:t>, </a:t>
            </a:r>
            <a:r>
              <a:rPr lang="de-DE" dirty="0" err="1"/>
              <a:t>sed</a:t>
            </a:r>
            <a:r>
              <a:rPr lang="de-DE" dirty="0"/>
              <a:t> </a:t>
            </a:r>
            <a:r>
              <a:rPr lang="de-DE" dirty="0" err="1"/>
              <a:t>diam</a:t>
            </a:r>
            <a:r>
              <a:rPr lang="de-DE" dirty="0"/>
              <a:t> </a:t>
            </a:r>
            <a:r>
              <a:rPr lang="de-DE" dirty="0" err="1"/>
              <a:t>voluptua</a:t>
            </a:r>
            <a:r>
              <a:rPr lang="de-DE" dirty="0"/>
              <a:t>. At </a:t>
            </a:r>
            <a:r>
              <a:rPr lang="de-DE" dirty="0" err="1"/>
              <a:t>vero</a:t>
            </a:r>
            <a:r>
              <a:rPr lang="de-DE" dirty="0"/>
              <a:t> </a:t>
            </a:r>
            <a:r>
              <a:rPr lang="de-DE" dirty="0" err="1"/>
              <a:t>eos</a:t>
            </a:r>
            <a:r>
              <a:rPr lang="de-DE" dirty="0"/>
              <a:t> et </a:t>
            </a:r>
            <a:r>
              <a:rPr lang="de-DE" dirty="0" err="1"/>
              <a:t>accusam</a:t>
            </a:r>
            <a:r>
              <a:rPr lang="de-DE" dirty="0"/>
              <a:t> et </a:t>
            </a:r>
            <a:r>
              <a:rPr lang="de-DE" dirty="0" err="1"/>
              <a:t>justo</a:t>
            </a:r>
            <a:r>
              <a:rPr lang="de-DE" dirty="0"/>
              <a:t> </a:t>
            </a:r>
            <a:r>
              <a:rPr lang="de-DE" dirty="0" err="1"/>
              <a:t>duo</a:t>
            </a:r>
            <a:r>
              <a:rPr lang="de-DE" dirty="0"/>
              <a:t> </a:t>
            </a:r>
            <a:r>
              <a:rPr lang="de-DE" dirty="0" err="1"/>
              <a:t>dolores</a:t>
            </a:r>
            <a:r>
              <a:rPr lang="de-DE" dirty="0"/>
              <a:t> et </a:t>
            </a:r>
            <a:r>
              <a:rPr lang="de-DE" dirty="0" err="1"/>
              <a:t>ea</a:t>
            </a:r>
            <a:r>
              <a:rPr lang="de-DE" dirty="0"/>
              <a:t> </a:t>
            </a:r>
            <a:r>
              <a:rPr lang="de-DE" dirty="0" err="1"/>
              <a:t>rebum</a:t>
            </a:r>
            <a:r>
              <a:rPr lang="de-DE" dirty="0"/>
              <a:t>. Stet </a:t>
            </a:r>
            <a:r>
              <a:rPr lang="de-DE" dirty="0" err="1"/>
              <a:t>clita</a:t>
            </a:r>
            <a:r>
              <a:rPr lang="de-DE" dirty="0"/>
              <a:t> </a:t>
            </a:r>
            <a:r>
              <a:rPr lang="de-DE" dirty="0" err="1"/>
              <a:t>kasd</a:t>
            </a:r>
            <a:r>
              <a:rPr lang="de-DE" dirty="0"/>
              <a:t> </a:t>
            </a:r>
            <a:r>
              <a:rPr lang="de-DE" dirty="0" err="1"/>
              <a:t>gubergren</a:t>
            </a:r>
            <a:r>
              <a:rPr lang="de-DE" dirty="0"/>
              <a:t>, </a:t>
            </a:r>
            <a:r>
              <a:rPr lang="de-DE" dirty="0" err="1"/>
              <a:t>no</a:t>
            </a:r>
            <a:r>
              <a:rPr lang="de-DE" dirty="0"/>
              <a:t> </a:t>
            </a:r>
            <a:r>
              <a:rPr lang="de-DE" dirty="0" err="1"/>
              <a:t>sea</a:t>
            </a:r>
            <a:r>
              <a:rPr lang="de-DE" dirty="0"/>
              <a:t> </a:t>
            </a:r>
            <a:r>
              <a:rPr lang="de-DE" dirty="0" err="1"/>
              <a:t>takimata</a:t>
            </a:r>
            <a:br>
              <a:rPr lang="de-DE" dirty="0"/>
            </a:br>
            <a:r>
              <a:rPr lang="de-DE" dirty="0"/>
              <a:t>sanctus </a:t>
            </a:r>
            <a:r>
              <a:rPr lang="de-DE" dirty="0" err="1"/>
              <a:t>est</a:t>
            </a:r>
            <a:r>
              <a:rPr lang="de-DE" dirty="0"/>
              <a:t> </a:t>
            </a:r>
            <a:r>
              <a:rPr lang="de-DE" dirty="0" err="1"/>
              <a:t>Lorem</a:t>
            </a:r>
            <a:r>
              <a:rPr lang="de-DE" dirty="0"/>
              <a:t> </a:t>
            </a:r>
            <a:r>
              <a:rPr lang="de-DE" dirty="0" err="1"/>
              <a:t>ipsum</a:t>
            </a:r>
            <a:r>
              <a:rPr lang="de-DE" dirty="0"/>
              <a:t> </a:t>
            </a:r>
            <a:r>
              <a:rPr lang="de-DE" dirty="0" err="1"/>
              <a:t>dolor</a:t>
            </a:r>
            <a:r>
              <a:rPr lang="de-DE" dirty="0"/>
              <a:t> </a:t>
            </a:r>
            <a:r>
              <a:rPr lang="de-DE" dirty="0" err="1"/>
              <a:t>sit</a:t>
            </a:r>
            <a:r>
              <a:rPr lang="de-DE" dirty="0"/>
              <a:t> </a:t>
            </a:r>
            <a:r>
              <a:rPr lang="de-DE" dirty="0" err="1"/>
              <a:t>amet</a:t>
            </a:r>
            <a:r>
              <a:rPr lang="de-DE" dirty="0"/>
              <a:t>. </a:t>
            </a:r>
            <a:r>
              <a:rPr lang="de-DE" dirty="0" err="1"/>
              <a:t>Lorem</a:t>
            </a:r>
            <a:r>
              <a:rPr lang="de-DE" dirty="0"/>
              <a:t> </a:t>
            </a:r>
            <a:r>
              <a:rPr lang="de-DE" dirty="0" err="1"/>
              <a:t>ipsum</a:t>
            </a:r>
            <a:endParaRPr lang="de-DE" dirty="0"/>
          </a:p>
        </p:txBody>
      </p:sp>
      <p:sp>
        <p:nvSpPr>
          <p:cNvPr id="6" name="Bildplatzhalter 2">
            <a:extLst>
              <a:ext uri="{FF2B5EF4-FFF2-40B4-BE49-F238E27FC236}">
                <a16:creationId xmlns:a16="http://schemas.microsoft.com/office/drawing/2014/main" id="{8BAC5633-896E-0F44-8840-CC87B5BE7045}"/>
              </a:ext>
            </a:extLst>
          </p:cNvPr>
          <p:cNvSpPr>
            <a:spLocks noGrp="1"/>
          </p:cNvSpPr>
          <p:nvPr>
            <p:ph type="pic" sz="quarter" idx="17" hasCustomPrompt="1"/>
          </p:nvPr>
        </p:nvSpPr>
        <p:spPr>
          <a:xfrm>
            <a:off x="550861" y="1381405"/>
            <a:ext cx="5545139" cy="4093589"/>
          </a:xfrm>
          <a:prstGeom prst="rect">
            <a:avLst/>
          </a:prstGeom>
          <a:solidFill>
            <a:srgbClr val="434343"/>
          </a:solidFill>
        </p:spPr>
        <p:txBody>
          <a:bodyPr anchor="ctr" anchorCtr="0"/>
          <a:lstStyle>
            <a:lvl1pPr marL="0" indent="0" algn="ctr">
              <a:buFontTx/>
              <a:buNone/>
              <a:defRPr>
                <a:solidFill>
                  <a:schemeClr val="bg1"/>
                </a:solidFill>
              </a:defRPr>
            </a:lvl1pPr>
          </a:lstStyle>
          <a:p>
            <a:r>
              <a:rPr lang="de-DE" dirty="0"/>
              <a:t>Platzhalter: Bild</a:t>
            </a:r>
          </a:p>
        </p:txBody>
      </p:sp>
      <p:sp>
        <p:nvSpPr>
          <p:cNvPr id="7" name="Textplatzhalter 17">
            <a:extLst>
              <a:ext uri="{FF2B5EF4-FFF2-40B4-BE49-F238E27FC236}">
                <a16:creationId xmlns:a16="http://schemas.microsoft.com/office/drawing/2014/main" id="{8B97D328-84F0-2C4A-BBAB-1E79CDFE9BBF}"/>
              </a:ext>
            </a:extLst>
          </p:cNvPr>
          <p:cNvSpPr>
            <a:spLocks noGrp="1"/>
          </p:cNvSpPr>
          <p:nvPr>
            <p:ph type="body" sz="quarter" idx="14" hasCustomPrompt="1"/>
          </p:nvPr>
        </p:nvSpPr>
        <p:spPr>
          <a:xfrm>
            <a:off x="555867" y="396545"/>
            <a:ext cx="8311908" cy="717437"/>
          </a:xfrm>
          <a:prstGeom prst="rect">
            <a:avLst/>
          </a:prstGeom>
        </p:spPr>
        <p:txBody>
          <a:bodyPr lIns="0" tIns="0" rIns="0" bIns="0" anchor="b" anchorCtr="0"/>
          <a:lstStyle>
            <a:lvl1pPr marL="0" indent="0">
              <a:lnSpc>
                <a:spcPts val="2800"/>
              </a:lnSpc>
              <a:spcBef>
                <a:spcPts val="0"/>
              </a:spcBef>
              <a:buNone/>
              <a:defRPr sz="2400">
                <a:solidFill>
                  <a:srgbClr val="C40D1E"/>
                </a:solidFill>
                <a:latin typeface="Arial" panose="020B0604020202020204" pitchFamily="34" charset="0"/>
                <a:cs typeface="Arial" panose="020B0604020202020204" pitchFamily="34" charset="0"/>
              </a:defRPr>
            </a:lvl1pPr>
          </a:lstStyle>
          <a:p>
            <a:r>
              <a:rPr lang="de-DE" dirty="0"/>
              <a:t>Headline Arial Regular 24pt, ZA: 28pt</a:t>
            </a:r>
            <a:br>
              <a:rPr lang="de-DE" dirty="0"/>
            </a:br>
            <a:r>
              <a:rPr lang="de-DE" dirty="0"/>
              <a:t>optional 2-zeilig</a:t>
            </a:r>
          </a:p>
        </p:txBody>
      </p:sp>
    </p:spTree>
    <p:extLst>
      <p:ext uri="{BB962C8B-B14F-4D97-AF65-F5344CB8AC3E}">
        <p14:creationId xmlns:p14="http://schemas.microsoft.com/office/powerpoint/2010/main" val="2807241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5_Inhalt - Bild und Stichpunkte">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3.xml"/><Relationship Id="rId1" Type="http://schemas.openxmlformats.org/officeDocument/2006/relationships/slideLayout" Target="../slideLayouts/slideLayout3.xml"/><Relationship Id="rId4" Type="http://schemas.openxmlformats.org/officeDocument/2006/relationships/image" Target="../media/image3.sv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image" Target="../media/image3.svg"/><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5.xml"/><Relationship Id="rId1" Type="http://schemas.openxmlformats.org/officeDocument/2006/relationships/slideLayout" Target="../slideLayouts/slideLayout6.xml"/><Relationship Id="rId4" Type="http://schemas.openxmlformats.org/officeDocument/2006/relationships/image" Target="../media/image3.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Rechteck 4"/>
          <p:cNvSpPr/>
          <p:nvPr/>
        </p:nvSpPr>
        <p:spPr>
          <a:xfrm>
            <a:off x="0" y="1668600"/>
            <a:ext cx="12191760" cy="5189040"/>
          </a:xfrm>
          <a:custGeom>
            <a:avLst/>
            <a:gdLst>
              <a:gd name="textAreaLeft" fmla="*/ 0 w 12191760"/>
              <a:gd name="textAreaRight" fmla="*/ 12192120 w 12191760"/>
              <a:gd name="textAreaTop" fmla="*/ 0 h 5189040"/>
              <a:gd name="textAreaBottom" fmla="*/ 5189400 h 5189040"/>
            </a:gdLst>
            <a:ahLst/>
            <a:cxnLst/>
            <a:rect l="textAreaLeft" t="textAreaTop" r="textAreaRight" b="textAreaBottom"/>
            <a:pathLst>
              <a:path w="12192000" h="5189537">
                <a:moveTo>
                  <a:pt x="0" y="428625"/>
                </a:moveTo>
                <a:lnTo>
                  <a:pt x="12192000" y="0"/>
                </a:lnTo>
                <a:lnTo>
                  <a:pt x="12192000" y="5189537"/>
                </a:lnTo>
                <a:lnTo>
                  <a:pt x="0" y="5189537"/>
                </a:lnTo>
                <a:lnTo>
                  <a:pt x="0" y="428625"/>
                </a:lnTo>
                <a:close/>
              </a:path>
            </a:pathLst>
          </a:custGeom>
          <a:gradFill rotWithShape="0">
            <a:gsLst>
              <a:gs pos="0">
                <a:srgbClr val="1F90CC"/>
              </a:gs>
              <a:gs pos="100000">
                <a:srgbClr val="9013FE"/>
              </a:gs>
            </a:gsLst>
            <a:lin ang="189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de-DE" sz="1800" b="0" strike="noStrike" spc="-1">
              <a:solidFill>
                <a:schemeClr val="lt1"/>
              </a:solidFill>
              <a:latin typeface="Calibri"/>
            </a:endParaRPr>
          </a:p>
        </p:txBody>
      </p:sp>
      <p:pic>
        <p:nvPicPr>
          <p:cNvPr id="7" name="Grafik 6"/>
          <p:cNvPicPr/>
          <p:nvPr/>
        </p:nvPicPr>
        <p:blipFill>
          <a:blip r:embed="rId3"/>
          <a:stretch/>
        </p:blipFill>
        <p:spPr>
          <a:xfrm>
            <a:off x="9388080" y="378720"/>
            <a:ext cx="2249640" cy="773640"/>
          </a:xfrm>
          <a:prstGeom prst="rect">
            <a:avLst/>
          </a:prstGeom>
          <a:ln w="0">
            <a:noFill/>
          </a:ln>
        </p:spPr>
      </p:pic>
      <p:sp>
        <p:nvSpPr>
          <p:cNvPr id="2" name="Textfeld 3"/>
          <p:cNvSpPr/>
          <p:nvPr/>
        </p:nvSpPr>
        <p:spPr>
          <a:xfrm>
            <a:off x="12292920" y="5534640"/>
            <a:ext cx="3102120" cy="1310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1000" b="1" strike="noStrike" spc="-1">
                <a:solidFill>
                  <a:schemeClr val="dk1"/>
                </a:solidFill>
                <a:latin typeface="Arial"/>
              </a:rPr>
              <a:t>Titelseiten – Platzhalter für Sublogo ändern: </a:t>
            </a:r>
            <a:r>
              <a:rPr lang="de-DE" sz="1000" b="0" strike="noStrike" spc="-1">
                <a:solidFill>
                  <a:schemeClr val="dk1"/>
                </a:solidFill>
                <a:latin typeface="Arial"/>
              </a:rPr>
              <a:t>Direkt auf dieser Folie &gt; Bild anklicken &gt; Rechtsklick &gt; Bild einfügen</a:t>
            </a:r>
            <a:br>
              <a:rPr sz="1000"/>
            </a:br>
            <a:br>
              <a:rPr sz="1000"/>
            </a:br>
            <a:r>
              <a:rPr lang="de-DE" sz="1000" b="1" strike="noStrike" spc="-1">
                <a:solidFill>
                  <a:schemeClr val="dk1"/>
                </a:solidFill>
                <a:latin typeface="Arial"/>
              </a:rPr>
              <a:t>Bild an Rahmen anpassen</a:t>
            </a:r>
            <a:r>
              <a:rPr lang="de-DE" sz="1000" b="0" strike="noStrike" spc="-1">
                <a:solidFill>
                  <a:schemeClr val="dk1"/>
                </a:solidFill>
                <a:latin typeface="Arial"/>
              </a:rPr>
              <a:t>: </a:t>
            </a:r>
            <a:br>
              <a:rPr sz="1000"/>
            </a:br>
            <a:r>
              <a:rPr lang="de-DE" sz="1000" b="0" strike="noStrike" spc="-1">
                <a:solidFill>
                  <a:schemeClr val="dk1"/>
                </a:solidFill>
                <a:latin typeface="Arial"/>
              </a:rPr>
              <a:t>Bild anklicken &gt; Bildformat &gt; Zuschneiden &gt; </a:t>
            </a:r>
            <a:br>
              <a:rPr sz="1000"/>
            </a:br>
            <a:r>
              <a:rPr lang="de-DE" sz="1000" b="0" strike="noStrike" spc="-1">
                <a:solidFill>
                  <a:schemeClr val="dk1"/>
                </a:solidFill>
                <a:latin typeface="Arial"/>
              </a:rPr>
              <a:t>im Dropdown „Einpassen“ wählen &gt; </a:t>
            </a:r>
            <a:br>
              <a:rPr sz="1000"/>
            </a:br>
            <a:r>
              <a:rPr lang="de-DE" sz="1000" b="0" strike="noStrike" spc="-1">
                <a:solidFill>
                  <a:schemeClr val="dk1"/>
                </a:solidFill>
                <a:latin typeface="Arial"/>
              </a:rPr>
              <a:t>ggf. Bild nochmals neu positionieren </a:t>
            </a:r>
            <a:endParaRPr lang="de-DE" sz="1000" b="0" strike="noStrike" spc="-1">
              <a:solidFill>
                <a:srgbClr val="000000"/>
              </a:solidFill>
              <a:latin typeface="Calibri"/>
            </a:endParaRPr>
          </a:p>
        </p:txBody>
      </p:sp>
      <p:sp>
        <p:nvSpPr>
          <p:cNvPr id="3" name="PlaceHolder 1"/>
          <p:cNvSpPr>
            <a:spLocks noGrp="1"/>
          </p:cNvSpPr>
          <p:nvPr>
            <p:ph type="body"/>
          </p:nvPr>
        </p:nvSpPr>
        <p:spPr>
          <a:xfrm>
            <a:off x="-6480" y="1260720"/>
            <a:ext cx="8885160" cy="3273120"/>
          </a:xfrm>
          <a:prstGeom prst="rect">
            <a:avLst/>
          </a:prstGeom>
          <a:solidFill>
            <a:srgbClr val="434343"/>
          </a:solidFill>
          <a:ln w="0">
            <a:noFill/>
          </a:ln>
        </p:spPr>
        <p:txBody>
          <a:bodyPr lIns="576000" tIns="45000" rIns="90000" bIns="45000" anchor="ctr">
            <a:noAutofit/>
          </a:bodyPr>
          <a:lstStyle/>
          <a:p>
            <a:pPr indent="0" algn="ctr" defTabSz="914400">
              <a:lnSpc>
                <a:spcPct val="100000"/>
              </a:lnSpc>
              <a:buNone/>
              <a:tabLst>
                <a:tab pos="0" algn="l"/>
              </a:tabLst>
            </a:pPr>
            <a:r>
              <a:rPr lang="de-DE" sz="1800" b="0" strike="noStrike" spc="-1">
                <a:solidFill>
                  <a:schemeClr val="lt1"/>
                </a:solidFill>
                <a:latin typeface="Arial"/>
              </a:rPr>
              <a:t>Platzhalter: Bild Titelfolie</a:t>
            </a:r>
            <a:endParaRPr lang="de-DE" sz="1800" b="0" strike="noStrike" spc="-1">
              <a:solidFill>
                <a:schemeClr val="dk1"/>
              </a:solidFill>
              <a:latin typeface="Calibri"/>
            </a:endParaRPr>
          </a:p>
        </p:txBody>
      </p:sp>
      <p:sp>
        <p:nvSpPr>
          <p:cNvPr id="4" name="Textfeld 3"/>
          <p:cNvSpPr/>
          <p:nvPr/>
        </p:nvSpPr>
        <p:spPr>
          <a:xfrm>
            <a:off x="-2031120" y="2620440"/>
            <a:ext cx="2021040" cy="85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1000" b="1" strike="noStrike" spc="-1">
                <a:solidFill>
                  <a:schemeClr val="dk1"/>
                </a:solidFill>
                <a:latin typeface="Arial"/>
              </a:rPr>
              <a:t>Platzhalterbild ersetzen:</a:t>
            </a:r>
            <a:br>
              <a:rPr sz="1000"/>
            </a:br>
            <a:r>
              <a:rPr lang="de-DE" sz="1000" b="0" strike="noStrike" spc="-1">
                <a:solidFill>
                  <a:schemeClr val="dk1"/>
                </a:solidFill>
                <a:latin typeface="Arial"/>
              </a:rPr>
              <a:t>Bild löschen und durch neues Bild ersetzen &gt; über Bildformat &gt; Zuschneiden im Rahmen ggf. nachpositionieren</a:t>
            </a:r>
            <a:endParaRPr lang="de-DE" sz="1000" b="0" strike="noStrike" spc="-1">
              <a:solidFill>
                <a:srgbClr val="000000"/>
              </a:solidFill>
              <a:latin typeface="Calibri"/>
            </a:endParaRPr>
          </a:p>
        </p:txBody>
      </p:sp>
      <p:sp>
        <p:nvSpPr>
          <p:cNvPr id="5" name="Textfeld 4"/>
          <p:cNvSpPr/>
          <p:nvPr/>
        </p:nvSpPr>
        <p:spPr>
          <a:xfrm>
            <a:off x="10080" y="-313560"/>
            <a:ext cx="1703160" cy="242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1000" b="0" strike="noStrike" spc="-1">
                <a:solidFill>
                  <a:schemeClr val="dk1"/>
                </a:solidFill>
                <a:latin typeface="Arial"/>
              </a:rPr>
              <a:t>V1: Titelfolie mit Bild</a:t>
            </a:r>
            <a:endParaRPr lang="de-DE" sz="1000" b="0" strike="noStrike" spc="-1">
              <a:solidFill>
                <a:srgbClr val="000000"/>
              </a:solidFill>
              <a:latin typeface="Calibri"/>
            </a:endParaRP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Rechteck 4"/>
          <p:cNvSpPr/>
          <p:nvPr/>
        </p:nvSpPr>
        <p:spPr>
          <a:xfrm>
            <a:off x="0" y="1668600"/>
            <a:ext cx="12191760" cy="5189040"/>
          </a:xfrm>
          <a:custGeom>
            <a:avLst/>
            <a:gdLst>
              <a:gd name="textAreaLeft" fmla="*/ 0 w 12191760"/>
              <a:gd name="textAreaRight" fmla="*/ 12192120 w 12191760"/>
              <a:gd name="textAreaTop" fmla="*/ 0 h 5189040"/>
              <a:gd name="textAreaBottom" fmla="*/ 5189400 h 5189040"/>
            </a:gdLst>
            <a:ahLst/>
            <a:cxnLst/>
            <a:rect l="textAreaLeft" t="textAreaTop" r="textAreaRight" b="textAreaBottom"/>
            <a:pathLst>
              <a:path w="12192000" h="5189537">
                <a:moveTo>
                  <a:pt x="0" y="428625"/>
                </a:moveTo>
                <a:lnTo>
                  <a:pt x="12192000" y="0"/>
                </a:lnTo>
                <a:lnTo>
                  <a:pt x="12192000" y="5189537"/>
                </a:lnTo>
                <a:lnTo>
                  <a:pt x="0" y="5189537"/>
                </a:lnTo>
                <a:lnTo>
                  <a:pt x="0" y="428625"/>
                </a:lnTo>
                <a:close/>
              </a:path>
            </a:pathLst>
          </a:custGeom>
          <a:gradFill rotWithShape="0">
            <a:gsLst>
              <a:gs pos="0">
                <a:srgbClr val="1F90CC"/>
              </a:gs>
              <a:gs pos="100000">
                <a:srgbClr val="9013FE"/>
              </a:gs>
            </a:gsLst>
            <a:lin ang="189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de-DE" sz="1800" b="0" strike="noStrike" spc="-1">
              <a:solidFill>
                <a:schemeClr val="lt1"/>
              </a:solidFill>
              <a:latin typeface="Calibri"/>
            </a:endParaRPr>
          </a:p>
        </p:txBody>
      </p:sp>
      <p:pic>
        <p:nvPicPr>
          <p:cNvPr id="7" name="Grafik 6"/>
          <p:cNvPicPr/>
          <p:nvPr/>
        </p:nvPicPr>
        <p:blipFill>
          <a:blip r:embed="rId3"/>
          <a:stretch/>
        </p:blipFill>
        <p:spPr>
          <a:xfrm>
            <a:off x="9388080" y="378720"/>
            <a:ext cx="2249640" cy="773640"/>
          </a:xfrm>
          <a:prstGeom prst="rect">
            <a:avLst/>
          </a:prstGeom>
          <a:ln w="0">
            <a:noFill/>
          </a:ln>
        </p:spPr>
      </p:pic>
      <p:sp>
        <p:nvSpPr>
          <p:cNvPr id="8" name="Textfeld 3"/>
          <p:cNvSpPr/>
          <p:nvPr/>
        </p:nvSpPr>
        <p:spPr>
          <a:xfrm>
            <a:off x="12292920" y="5534640"/>
            <a:ext cx="3102120" cy="1310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1000" b="1" strike="noStrike" spc="-1">
                <a:solidFill>
                  <a:schemeClr val="dk1"/>
                </a:solidFill>
                <a:latin typeface="Arial"/>
              </a:rPr>
              <a:t>Titelseiten – Platzhalter für Sublogo ändern: </a:t>
            </a:r>
            <a:r>
              <a:rPr lang="de-DE" sz="1000" b="0" strike="noStrike" spc="-1">
                <a:solidFill>
                  <a:schemeClr val="dk1"/>
                </a:solidFill>
                <a:latin typeface="Arial"/>
              </a:rPr>
              <a:t>Direkt auf dieser Folie &gt; Bild anklicken &gt; Rechtsklick &gt; Bild einfügen</a:t>
            </a:r>
            <a:br>
              <a:rPr sz="1000"/>
            </a:br>
            <a:br>
              <a:rPr sz="1000"/>
            </a:br>
            <a:r>
              <a:rPr lang="de-DE" sz="1000" b="1" strike="noStrike" spc="-1">
                <a:solidFill>
                  <a:schemeClr val="dk1"/>
                </a:solidFill>
                <a:latin typeface="Arial"/>
              </a:rPr>
              <a:t>Bild an Rahmen anpassen</a:t>
            </a:r>
            <a:r>
              <a:rPr lang="de-DE" sz="1000" b="0" strike="noStrike" spc="-1">
                <a:solidFill>
                  <a:schemeClr val="dk1"/>
                </a:solidFill>
                <a:latin typeface="Arial"/>
              </a:rPr>
              <a:t>: </a:t>
            </a:r>
            <a:br>
              <a:rPr sz="1000"/>
            </a:br>
            <a:r>
              <a:rPr lang="de-DE" sz="1000" b="0" strike="noStrike" spc="-1">
                <a:solidFill>
                  <a:schemeClr val="dk1"/>
                </a:solidFill>
                <a:latin typeface="Arial"/>
              </a:rPr>
              <a:t>Bild anklicken &gt; Bildformat &gt; Zuschneiden &gt; </a:t>
            </a:r>
            <a:br>
              <a:rPr sz="1000"/>
            </a:br>
            <a:r>
              <a:rPr lang="de-DE" sz="1000" b="0" strike="noStrike" spc="-1">
                <a:solidFill>
                  <a:schemeClr val="dk1"/>
                </a:solidFill>
                <a:latin typeface="Arial"/>
              </a:rPr>
              <a:t>im Dropdown „Einpassen“ wählen &gt; </a:t>
            </a:r>
            <a:br>
              <a:rPr sz="1000"/>
            </a:br>
            <a:r>
              <a:rPr lang="de-DE" sz="1000" b="0" strike="noStrike" spc="-1">
                <a:solidFill>
                  <a:schemeClr val="dk1"/>
                </a:solidFill>
                <a:latin typeface="Arial"/>
              </a:rPr>
              <a:t>ggf. Bild nochmals neu positionieren </a:t>
            </a:r>
            <a:endParaRPr lang="de-DE" sz="1000" b="0" strike="noStrike" spc="-1">
              <a:solidFill>
                <a:srgbClr val="000000"/>
              </a:solidFill>
              <a:latin typeface="Calibri"/>
            </a:endParaRPr>
          </a:p>
        </p:txBody>
      </p:sp>
      <p:sp>
        <p:nvSpPr>
          <p:cNvPr id="9" name="Textfeld 4"/>
          <p:cNvSpPr/>
          <p:nvPr/>
        </p:nvSpPr>
        <p:spPr>
          <a:xfrm>
            <a:off x="10080" y="-313560"/>
            <a:ext cx="1703160" cy="242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1000" b="0" strike="noStrike" spc="-1">
                <a:solidFill>
                  <a:schemeClr val="dk1"/>
                </a:solidFill>
                <a:latin typeface="Arial"/>
              </a:rPr>
              <a:t>V2: Titelfolie ohne Bild</a:t>
            </a:r>
            <a:endParaRPr lang="de-DE" sz="1000" b="0" strike="noStrike" spc="-1">
              <a:solidFill>
                <a:srgbClr val="000000"/>
              </a:solidFill>
              <a:latin typeface="Calibri"/>
            </a:endParaRPr>
          </a:p>
        </p:txBody>
      </p:sp>
      <p:sp>
        <p:nvSpPr>
          <p:cNvPr id="1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r>
              <a:rPr lang="de-DE" sz="1800" b="0" strike="noStrike" spc="-1">
                <a:solidFill>
                  <a:schemeClr val="dk1"/>
                </a:solidFill>
                <a:latin typeface="Calibri"/>
              </a:rPr>
              <a:t>Format des Titeltextes durch Klicken bearbeiten</a:t>
            </a:r>
          </a:p>
        </p:txBody>
      </p:sp>
      <p:sp>
        <p:nvSpPr>
          <p:cNvPr id="11"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de-DE" sz="2800" b="0" strike="noStrike" spc="-1">
                <a:solidFill>
                  <a:schemeClr val="dk1"/>
                </a:solidFill>
                <a:latin typeface="Calibri"/>
              </a:rPr>
              <a:t>Format des Gliederungstextes durch Klicken bearbeiten</a:t>
            </a:r>
          </a:p>
          <a:p>
            <a:pPr marL="864000" lvl="1" indent="-324000">
              <a:lnSpc>
                <a:spcPct val="90000"/>
              </a:lnSpc>
              <a:spcBef>
                <a:spcPts val="1134"/>
              </a:spcBef>
              <a:buClr>
                <a:srgbClr val="000000"/>
              </a:buClr>
              <a:buSzPct val="75000"/>
              <a:buFont typeface="Symbol" charset="2"/>
              <a:buChar char=""/>
            </a:pPr>
            <a:r>
              <a:rPr lang="de-DE" sz="2000" b="0" strike="noStrike" spc="-1">
                <a:solidFill>
                  <a:schemeClr val="dk1"/>
                </a:solidFill>
                <a:latin typeface="Calibri"/>
              </a:rPr>
              <a:t>Zweite Gliederungsebene</a:t>
            </a:r>
          </a:p>
          <a:p>
            <a:pPr marL="1296000" lvl="2" indent="-288000">
              <a:lnSpc>
                <a:spcPct val="90000"/>
              </a:lnSpc>
              <a:spcBef>
                <a:spcPts val="850"/>
              </a:spcBef>
              <a:buClr>
                <a:srgbClr val="000000"/>
              </a:buClr>
              <a:buSzPct val="45000"/>
              <a:buFont typeface="Wingdings" charset="2"/>
              <a:buChar char=""/>
            </a:pPr>
            <a:r>
              <a:rPr lang="de-DE" sz="1800" b="0" strike="noStrike" spc="-1">
                <a:solidFill>
                  <a:schemeClr val="dk1"/>
                </a:solidFill>
                <a:latin typeface="Calibri"/>
              </a:rPr>
              <a:t>Dritte Gliederungsebene</a:t>
            </a:r>
          </a:p>
          <a:p>
            <a:pPr marL="1728000" lvl="3" indent="-216000">
              <a:lnSpc>
                <a:spcPct val="90000"/>
              </a:lnSpc>
              <a:spcBef>
                <a:spcPts val="567"/>
              </a:spcBef>
              <a:buClr>
                <a:srgbClr val="000000"/>
              </a:buClr>
              <a:buSzPct val="75000"/>
              <a:buFont typeface="Symbol" charset="2"/>
              <a:buChar char=""/>
            </a:pPr>
            <a:r>
              <a:rPr lang="de-DE" sz="1800" b="0" strike="noStrike" spc="-1">
                <a:solidFill>
                  <a:schemeClr val="dk1"/>
                </a:solidFill>
                <a:latin typeface="Calibri"/>
              </a:rPr>
              <a:t>Vierte Gliederungsebene</a:t>
            </a:r>
          </a:p>
          <a:p>
            <a:pPr marL="2160000" lvl="4" indent="-216000">
              <a:lnSpc>
                <a:spcPct val="90000"/>
              </a:lnSpc>
              <a:spcBef>
                <a:spcPts val="283"/>
              </a:spcBef>
              <a:buClr>
                <a:srgbClr val="000000"/>
              </a:buClr>
              <a:buSzPct val="45000"/>
              <a:buFont typeface="Wingdings" charset="2"/>
              <a:buChar char=""/>
            </a:pPr>
            <a:r>
              <a:rPr lang="de-DE" sz="2000" b="0" strike="noStrike" spc="-1">
                <a:solidFill>
                  <a:schemeClr val="dk1"/>
                </a:solidFill>
                <a:latin typeface="Calibri"/>
              </a:rPr>
              <a:t>Fünfte Gliederungsebene</a:t>
            </a:r>
          </a:p>
          <a:p>
            <a:pPr marL="2592000" lvl="5" indent="-216000">
              <a:lnSpc>
                <a:spcPct val="90000"/>
              </a:lnSpc>
              <a:spcBef>
                <a:spcPts val="283"/>
              </a:spcBef>
              <a:buClr>
                <a:srgbClr val="000000"/>
              </a:buClr>
              <a:buSzPct val="45000"/>
              <a:buFont typeface="Wingdings" charset="2"/>
              <a:buChar char=""/>
            </a:pPr>
            <a:r>
              <a:rPr lang="de-DE" sz="2000" b="0" strike="noStrike" spc="-1">
                <a:solidFill>
                  <a:schemeClr val="dk1"/>
                </a:solidFill>
                <a:latin typeface="Calibri"/>
              </a:rPr>
              <a:t>Sechste Gliederungsebene</a:t>
            </a:r>
          </a:p>
          <a:p>
            <a:pPr marL="3024000" lvl="6" indent="-216000">
              <a:lnSpc>
                <a:spcPct val="90000"/>
              </a:lnSpc>
              <a:spcBef>
                <a:spcPts val="283"/>
              </a:spcBef>
              <a:buClr>
                <a:srgbClr val="000000"/>
              </a:buClr>
              <a:buSzPct val="45000"/>
              <a:buFont typeface="Wingdings" charset="2"/>
              <a:buChar char=""/>
            </a:pPr>
            <a:r>
              <a:rPr lang="de-DE" sz="2000" b="0" strike="noStrike" spc="-1">
                <a:solidFill>
                  <a:schemeClr val="dk1"/>
                </a:solidFill>
                <a:latin typeface="Calibri"/>
              </a:rPr>
              <a:t>Siebte Gliederungsebene</a:t>
            </a: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 name="Rechteck 1"/>
          <p:cNvSpPr/>
          <p:nvPr/>
        </p:nvSpPr>
        <p:spPr>
          <a:xfrm>
            <a:off x="0" y="5748120"/>
            <a:ext cx="12194640" cy="1109520"/>
          </a:xfrm>
          <a:custGeom>
            <a:avLst/>
            <a:gdLst>
              <a:gd name="textAreaLeft" fmla="*/ 0 w 12194640"/>
              <a:gd name="textAreaRight" fmla="*/ 12195000 w 12194640"/>
              <a:gd name="textAreaTop" fmla="*/ 0 h 1109520"/>
              <a:gd name="textAreaBottom" fmla="*/ 1109880 h 1109520"/>
            </a:gdLst>
            <a:ahLst/>
            <a:cxnLst/>
            <a:rect l="textAreaLeft" t="textAreaTop" r="textAreaRight" b="textAreaBottom"/>
            <a:pathLst>
              <a:path w="12195175" h="1109875">
                <a:moveTo>
                  <a:pt x="0" y="422275"/>
                </a:moveTo>
                <a:lnTo>
                  <a:pt x="12195175" y="0"/>
                </a:lnTo>
                <a:cubicBezTo>
                  <a:pt x="12194117" y="369958"/>
                  <a:pt x="12193058" y="739917"/>
                  <a:pt x="12192000" y="1109875"/>
                </a:cubicBezTo>
                <a:lnTo>
                  <a:pt x="0" y="1109875"/>
                </a:lnTo>
                <a:lnTo>
                  <a:pt x="0" y="422275"/>
                </a:lnTo>
                <a:close/>
              </a:path>
            </a:pathLst>
          </a:custGeom>
          <a:gradFill rotWithShape="0">
            <a:gsLst>
              <a:gs pos="0">
                <a:srgbClr val="1F90CC"/>
              </a:gs>
              <a:gs pos="100000">
                <a:srgbClr val="9013FE"/>
              </a:gs>
            </a:gsLst>
            <a:lin ang="189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de-DE" sz="1800" b="0" strike="noStrike" spc="-1">
              <a:solidFill>
                <a:schemeClr val="lt1"/>
              </a:solidFill>
              <a:latin typeface="Calibri"/>
            </a:endParaRPr>
          </a:p>
        </p:txBody>
      </p:sp>
      <p:pic>
        <p:nvPicPr>
          <p:cNvPr id="13" name="Grafik 7"/>
          <p:cNvPicPr/>
          <p:nvPr/>
        </p:nvPicPr>
        <p:blipFill>
          <a:blip r:embed="rId3">
            <a:extLst>
              <a:ext uri="{96DAC541-7B7A-43D3-8B79-37D633B846F1}">
                <asvg:svgBlip xmlns:asvg="http://schemas.microsoft.com/office/drawing/2016/SVG/main" r:embed="rId4"/>
              </a:ext>
            </a:extLst>
          </a:blip>
          <a:stretch/>
        </p:blipFill>
        <p:spPr>
          <a:xfrm>
            <a:off x="10614600" y="378000"/>
            <a:ext cx="1004040" cy="765720"/>
          </a:xfrm>
          <a:prstGeom prst="rect">
            <a:avLst/>
          </a:prstGeom>
          <a:ln w="0">
            <a:noFill/>
          </a:ln>
        </p:spPr>
      </p:pic>
      <p:sp>
        <p:nvSpPr>
          <p:cNvPr id="14" name="Textfeld 11"/>
          <p:cNvSpPr/>
          <p:nvPr/>
        </p:nvSpPr>
        <p:spPr>
          <a:xfrm>
            <a:off x="12292920" y="5613120"/>
            <a:ext cx="3102120" cy="1310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1000" b="1" strike="noStrike" spc="-1">
                <a:solidFill>
                  <a:schemeClr val="dk1"/>
                </a:solidFill>
                <a:latin typeface="Arial"/>
              </a:rPr>
              <a:t>Folgeseiten – Platzhalter für Sublogo ändern: </a:t>
            </a:r>
            <a:r>
              <a:rPr lang="de-DE" sz="1000" b="0" strike="noStrike" spc="-1">
                <a:solidFill>
                  <a:schemeClr val="dk1"/>
                </a:solidFill>
                <a:latin typeface="Arial"/>
              </a:rPr>
              <a:t>Folienmaster &gt; Nr. 2 bearbeiten &gt; Bild anklicken &gt; Rechtsklick &gt; Bild einfügen</a:t>
            </a:r>
            <a:br>
              <a:rPr sz="1000"/>
            </a:br>
            <a:br>
              <a:rPr sz="1000"/>
            </a:br>
            <a:r>
              <a:rPr lang="de-DE" sz="1000" b="1" strike="noStrike" spc="-1">
                <a:solidFill>
                  <a:schemeClr val="dk1"/>
                </a:solidFill>
                <a:latin typeface="Arial"/>
              </a:rPr>
              <a:t>Bild an Rahmen anpassen</a:t>
            </a:r>
            <a:r>
              <a:rPr lang="de-DE" sz="1000" b="0" strike="noStrike" spc="-1">
                <a:solidFill>
                  <a:schemeClr val="dk1"/>
                </a:solidFill>
                <a:latin typeface="Arial"/>
              </a:rPr>
              <a:t>: </a:t>
            </a:r>
            <a:br>
              <a:rPr sz="1000"/>
            </a:br>
            <a:r>
              <a:rPr lang="de-DE" sz="1000" b="0" strike="noStrike" spc="-1">
                <a:solidFill>
                  <a:schemeClr val="dk1"/>
                </a:solidFill>
                <a:latin typeface="Arial"/>
              </a:rPr>
              <a:t>Bild anklicken &gt; Bildformat &gt; Zuschneiden &gt; </a:t>
            </a:r>
            <a:br>
              <a:rPr sz="1000"/>
            </a:br>
            <a:r>
              <a:rPr lang="de-DE" sz="1000" b="0" strike="noStrike" spc="-1">
                <a:solidFill>
                  <a:schemeClr val="dk1"/>
                </a:solidFill>
                <a:latin typeface="Arial"/>
              </a:rPr>
              <a:t>im Dropdown „Einpassen“ wählen &gt; </a:t>
            </a:r>
            <a:br>
              <a:rPr sz="1000"/>
            </a:br>
            <a:r>
              <a:rPr lang="de-DE" sz="1000" b="0" strike="noStrike" spc="-1">
                <a:solidFill>
                  <a:schemeClr val="dk1"/>
                </a:solidFill>
                <a:latin typeface="Arial"/>
              </a:rPr>
              <a:t>ggf. Bild nochmals neu positionieren </a:t>
            </a:r>
            <a:endParaRPr lang="de-DE" sz="1000" b="0" strike="noStrike" spc="-1">
              <a:solidFill>
                <a:srgbClr val="000000"/>
              </a:solidFill>
              <a:latin typeface="Calibri"/>
            </a:endParaRPr>
          </a:p>
        </p:txBody>
      </p:sp>
      <p:sp>
        <p:nvSpPr>
          <p:cNvPr id="15" name="Textfeld 12"/>
          <p:cNvSpPr/>
          <p:nvPr/>
        </p:nvSpPr>
        <p:spPr>
          <a:xfrm>
            <a:off x="-2243880" y="6474600"/>
            <a:ext cx="2223000" cy="394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1000" b="1" strike="noStrike" spc="-1">
                <a:solidFill>
                  <a:schemeClr val="dk1"/>
                </a:solidFill>
                <a:latin typeface="Arial"/>
              </a:rPr>
              <a:t>Informationen in Fußzeile ändern:</a:t>
            </a:r>
            <a:br>
              <a:rPr sz="1000"/>
            </a:br>
            <a:r>
              <a:rPr lang="de-DE" sz="1000" b="0" strike="noStrike" spc="-1">
                <a:solidFill>
                  <a:schemeClr val="dk1"/>
                </a:solidFill>
                <a:latin typeface="Arial"/>
              </a:rPr>
              <a:t>Folienmaster &gt; Nr. 2 bearbeiten</a:t>
            </a:r>
            <a:endParaRPr lang="de-DE" sz="1000" b="0" strike="noStrike" spc="-1">
              <a:solidFill>
                <a:srgbClr val="000000"/>
              </a:solidFill>
              <a:latin typeface="Calibri"/>
            </a:endParaRPr>
          </a:p>
        </p:txBody>
      </p:sp>
      <p:sp>
        <p:nvSpPr>
          <p:cNvPr id="16" name="Textfeld 18"/>
          <p:cNvSpPr/>
          <p:nvPr/>
        </p:nvSpPr>
        <p:spPr>
          <a:xfrm>
            <a:off x="550800" y="6312600"/>
            <a:ext cx="1074240" cy="3650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spAutoFit/>
          </a:bodyPr>
          <a:lstStyle/>
          <a:p>
            <a:pPr defTabSz="914400">
              <a:lnSpc>
                <a:spcPct val="100000"/>
              </a:lnSpc>
              <a:tabLst>
                <a:tab pos="0" algn="l"/>
              </a:tabLst>
            </a:pPr>
            <a:r>
              <a:rPr lang="de-DE" sz="1200" b="0" strike="noStrike" spc="-1">
                <a:solidFill>
                  <a:schemeClr val="lt1"/>
                </a:solidFill>
                <a:latin typeface="Arial"/>
              </a:rPr>
              <a:t>Seite </a:t>
            </a:r>
            <a:fld id="{C47751C8-1EEF-4ACD-8EBF-8F0DBE9F74B6}" type="slidenum">
              <a:rPr lang="de-DE" sz="1200" b="0" strike="noStrike" spc="-1">
                <a:solidFill>
                  <a:schemeClr val="lt1"/>
                </a:solidFill>
                <a:latin typeface="Arial"/>
              </a:rPr>
              <a:t>‹#›</a:t>
            </a:fld>
            <a:endParaRPr lang="de-DE" sz="1200" b="0" strike="noStrike" spc="-1">
              <a:solidFill>
                <a:srgbClr val="000000"/>
              </a:solidFill>
              <a:latin typeface="Calibri"/>
            </a:endParaRPr>
          </a:p>
        </p:txBody>
      </p:sp>
      <p:sp>
        <p:nvSpPr>
          <p:cNvPr id="17" name="Textfeld 19"/>
          <p:cNvSpPr/>
          <p:nvPr/>
        </p:nvSpPr>
        <p:spPr>
          <a:xfrm>
            <a:off x="1625760" y="6400440"/>
            <a:ext cx="7615080" cy="1836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spAutoFit/>
          </a:bodyPr>
          <a:lstStyle/>
          <a:p>
            <a:pPr defTabSz="914400">
              <a:lnSpc>
                <a:spcPct val="100000"/>
              </a:lnSpc>
              <a:tabLst>
                <a:tab pos="0" algn="l"/>
              </a:tabLst>
            </a:pPr>
            <a:r>
              <a:rPr lang="de-DE" sz="1200" b="0" strike="noStrike" spc="-1">
                <a:solidFill>
                  <a:schemeClr val="lt1"/>
                </a:solidFill>
                <a:latin typeface="Arial"/>
              </a:rPr>
              <a:t>Mona Frermann &amp; Anna-Maria Hempel | Marketing | Marktforschung und Datenanalyse | SoSe 24</a:t>
            </a:r>
            <a:endParaRPr lang="de-DE" sz="1200" b="0" strike="noStrike" spc="-1">
              <a:solidFill>
                <a:srgbClr val="000000"/>
              </a:solidFill>
              <a:latin typeface="Calibri"/>
            </a:endParaRPr>
          </a:p>
        </p:txBody>
      </p:sp>
      <p:sp>
        <p:nvSpPr>
          <p:cNvPr id="18" name="PlaceHolder 1"/>
          <p:cNvSpPr>
            <a:spLocks noGrp="1"/>
          </p:cNvSpPr>
          <p:nvPr>
            <p:ph type="body"/>
          </p:nvPr>
        </p:nvSpPr>
        <p:spPr>
          <a:xfrm>
            <a:off x="550800" y="3175200"/>
            <a:ext cx="9721440" cy="2123640"/>
          </a:xfrm>
          <a:prstGeom prst="rect">
            <a:avLst/>
          </a:prstGeom>
          <a:noFill/>
          <a:ln w="0">
            <a:noFill/>
          </a:ln>
        </p:spPr>
        <p:txBody>
          <a:bodyPr lIns="0" tIns="0" rIns="90000" bIns="45000" anchor="t">
            <a:noAutofit/>
          </a:bodyPr>
          <a:lstStyle/>
          <a:p>
            <a:pPr marL="228600" indent="-228600" defTabSz="914400">
              <a:lnSpc>
                <a:spcPts val="2401"/>
              </a:lnSpc>
              <a:spcBef>
                <a:spcPts val="1001"/>
              </a:spcBef>
              <a:buClr>
                <a:srgbClr val="434343"/>
              </a:buClr>
              <a:buFont typeface="Symbol"/>
              <a:buChar char="-"/>
            </a:pPr>
            <a:r>
              <a:rPr lang="de-DE" sz="1800" b="0" strike="noStrike" spc="-1">
                <a:solidFill>
                  <a:srgbClr val="434343"/>
                </a:solidFill>
                <a:latin typeface="Arial"/>
              </a:rPr>
              <a:t>Aufzählung 1. Ebene Arial Regular 18 pt, ZA: 24 pt</a:t>
            </a:r>
            <a:endParaRPr lang="de-DE" sz="1800" b="0" strike="noStrike" spc="-1">
              <a:solidFill>
                <a:schemeClr val="dk1"/>
              </a:solidFill>
              <a:latin typeface="Calibri"/>
            </a:endParaRPr>
          </a:p>
          <a:p>
            <a:pPr marL="685800" lvl="1" indent="-228600" defTabSz="914400">
              <a:lnSpc>
                <a:spcPts val="2401"/>
              </a:lnSpc>
              <a:spcBef>
                <a:spcPts val="499"/>
              </a:spcBef>
              <a:buClr>
                <a:srgbClr val="434343"/>
              </a:buClr>
              <a:buFont typeface="Symbol"/>
              <a:buChar char="-"/>
            </a:pPr>
            <a:r>
              <a:rPr lang="de-DE" sz="1800" b="0" strike="noStrike" spc="-1">
                <a:solidFill>
                  <a:srgbClr val="434343"/>
                </a:solidFill>
                <a:latin typeface="Arial"/>
              </a:rPr>
              <a:t>2. Ebene</a:t>
            </a:r>
            <a:endParaRPr lang="de-DE" sz="1800" b="0" strike="noStrike" spc="-1">
              <a:solidFill>
                <a:schemeClr val="dk1"/>
              </a:solidFill>
              <a:latin typeface="Calibri"/>
            </a:endParaRPr>
          </a:p>
          <a:p>
            <a:pPr marL="1143000" lvl="2" indent="-228600" defTabSz="914400">
              <a:lnSpc>
                <a:spcPts val="2401"/>
              </a:lnSpc>
              <a:spcBef>
                <a:spcPts val="499"/>
              </a:spcBef>
              <a:buClr>
                <a:srgbClr val="434343"/>
              </a:buClr>
              <a:buFont typeface="Symbol"/>
              <a:buChar char="-"/>
            </a:pPr>
            <a:r>
              <a:rPr lang="de-DE" sz="1800" b="0" strike="noStrike" spc="-1">
                <a:solidFill>
                  <a:srgbClr val="434343"/>
                </a:solidFill>
                <a:latin typeface="Arial"/>
              </a:rPr>
              <a:t>3. Ebene</a:t>
            </a:r>
            <a:endParaRPr lang="de-DE" sz="1800" b="0" strike="noStrike" spc="-1">
              <a:solidFill>
                <a:schemeClr val="dk1"/>
              </a:solidFill>
              <a:latin typeface="Calibri"/>
            </a:endParaRPr>
          </a:p>
          <a:p>
            <a:pPr marL="1600200" lvl="3" indent="-228600" defTabSz="914400">
              <a:lnSpc>
                <a:spcPts val="2401"/>
              </a:lnSpc>
              <a:spcBef>
                <a:spcPts val="499"/>
              </a:spcBef>
              <a:buClr>
                <a:srgbClr val="434343"/>
              </a:buClr>
              <a:buFont typeface="Symbol"/>
              <a:buChar char="-"/>
            </a:pPr>
            <a:r>
              <a:rPr lang="de-DE" sz="1800" b="0" strike="noStrike" spc="-1">
                <a:solidFill>
                  <a:srgbClr val="434343"/>
                </a:solidFill>
                <a:latin typeface="Arial"/>
              </a:rPr>
              <a:t>4. Ebene</a:t>
            </a:r>
            <a:endParaRPr lang="de-DE" sz="1800" b="0" strike="noStrike" spc="-1">
              <a:solidFill>
                <a:schemeClr val="dk1"/>
              </a:solidFill>
              <a:latin typeface="Calibri"/>
            </a:endParaRPr>
          </a:p>
          <a:p>
            <a:pPr marL="2057400" lvl="4" indent="-228600" defTabSz="914400">
              <a:lnSpc>
                <a:spcPts val="2401"/>
              </a:lnSpc>
              <a:spcBef>
                <a:spcPts val="499"/>
              </a:spcBef>
              <a:buClr>
                <a:srgbClr val="434343"/>
              </a:buClr>
              <a:buFont typeface="Symbol"/>
              <a:buChar char="-"/>
            </a:pPr>
            <a:r>
              <a:rPr lang="de-DE" sz="1800" b="0" strike="noStrike" spc="-1">
                <a:solidFill>
                  <a:srgbClr val="434343"/>
                </a:solidFill>
                <a:latin typeface="Arial"/>
              </a:rPr>
              <a:t>5. Ebene</a:t>
            </a:r>
            <a:endParaRPr lang="de-DE" sz="1800" b="0" strike="noStrike" spc="-1">
              <a:solidFill>
                <a:schemeClr val="dk1"/>
              </a:solidFill>
              <a:latin typeface="Calibri"/>
            </a:endParaRPr>
          </a:p>
        </p:txBody>
      </p:sp>
      <p:sp>
        <p:nvSpPr>
          <p:cNvPr id="19" name="PlaceHolder 2"/>
          <p:cNvSpPr>
            <a:spLocks noGrp="1"/>
          </p:cNvSpPr>
          <p:nvPr>
            <p:ph type="body"/>
          </p:nvPr>
        </p:nvSpPr>
        <p:spPr>
          <a:xfrm>
            <a:off x="550800" y="1371600"/>
            <a:ext cx="9721440" cy="1526040"/>
          </a:xfrm>
          <a:prstGeom prst="rect">
            <a:avLst/>
          </a:prstGeom>
          <a:noFill/>
          <a:ln w="0">
            <a:noFill/>
          </a:ln>
        </p:spPr>
        <p:txBody>
          <a:bodyPr lIns="0" tIns="0" rIns="0" bIns="0" anchor="t">
            <a:noAutofit/>
          </a:bodyPr>
          <a:lstStyle/>
          <a:p>
            <a:pPr indent="0" defTabSz="914400">
              <a:lnSpc>
                <a:spcPts val="2401"/>
              </a:lnSpc>
              <a:buNone/>
              <a:tabLst>
                <a:tab pos="0" algn="l"/>
              </a:tabLst>
            </a:pPr>
            <a:r>
              <a:rPr lang="de-DE" sz="1800" b="0" strike="noStrike" spc="-1">
                <a:solidFill>
                  <a:srgbClr val="434343"/>
                </a:solidFill>
                <a:latin typeface="Arial"/>
              </a:rPr>
              <a:t>Arial Regular 18pt, ZA: 24pt Lorem ipsum dolor sit amet, consetetur sadipscing elitr, sed diam nonumy eirmod tempor invidunt ut labore et dolore magna aliquyam erat, sed diam voluptua. At vero eos eirmod tempor invidunt ut labore et dolore magna aliquyam erat, sed diam voluptua. At vero eos et accusam et justo duo dolores et ea rebum. Stet clita kasd gubergren, no sea takimata</a:t>
            </a:r>
            <a:br>
              <a:rPr sz="1800"/>
            </a:br>
            <a:r>
              <a:rPr lang="de-DE" sz="1800" b="0" strike="noStrike" spc="-1">
                <a:solidFill>
                  <a:srgbClr val="434343"/>
                </a:solidFill>
                <a:latin typeface="Arial"/>
              </a:rPr>
              <a:t>sanctus est Lorem ipsum dolor sit amet. Lorem ipsum</a:t>
            </a:r>
            <a:endParaRPr lang="de-DE" sz="1800" b="0" strike="noStrike" spc="-1">
              <a:solidFill>
                <a:schemeClr val="dk1"/>
              </a:solidFill>
              <a:latin typeface="Calibri"/>
            </a:endParaRPr>
          </a:p>
        </p:txBody>
      </p:sp>
      <p:sp>
        <p:nvSpPr>
          <p:cNvPr id="20" name="PlaceHolder 3"/>
          <p:cNvSpPr>
            <a:spLocks noGrp="1"/>
          </p:cNvSpPr>
          <p:nvPr>
            <p:ph type="body"/>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400" b="0" strike="noStrike" spc="-1">
                <a:solidFill>
                  <a:srgbClr val="C40D1E"/>
                </a:solidFill>
                <a:latin typeface="Arial"/>
              </a:rPr>
              <a:t>Headline Arial Regular 24pt, ZA: 28pt</a:t>
            </a:r>
            <a:br>
              <a:rPr sz="2400"/>
            </a:br>
            <a:r>
              <a:rPr lang="de-DE" sz="2400" b="0" strike="noStrike" spc="-1">
                <a:solidFill>
                  <a:srgbClr val="C40D1E"/>
                </a:solidFill>
                <a:latin typeface="Arial"/>
              </a:rPr>
              <a:t>optional 2-zeilig</a:t>
            </a:r>
            <a:endParaRPr lang="de-DE" sz="2400" b="0" strike="noStrike" spc="-1">
              <a:solidFill>
                <a:schemeClr val="dk1"/>
              </a:solidFill>
              <a:latin typeface="Calibri"/>
            </a:endParaRPr>
          </a:p>
        </p:txBody>
      </p:sp>
      <p:sp>
        <p:nvSpPr>
          <p:cNvPr id="21"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r>
              <a:rPr lang="de-DE" sz="1800" b="0" strike="noStrike" spc="-1">
                <a:solidFill>
                  <a:schemeClr val="dk1"/>
                </a:solidFill>
                <a:latin typeface="Calibri"/>
              </a:rPr>
              <a:t>Format des Titeltextes durch Klicken bearbeiten</a:t>
            </a:r>
          </a:p>
        </p:txBody>
      </p:sp>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2" name="Rechteck 1"/>
          <p:cNvSpPr/>
          <p:nvPr/>
        </p:nvSpPr>
        <p:spPr>
          <a:xfrm>
            <a:off x="0" y="5748120"/>
            <a:ext cx="12194640" cy="1109520"/>
          </a:xfrm>
          <a:custGeom>
            <a:avLst/>
            <a:gdLst>
              <a:gd name="textAreaLeft" fmla="*/ 0 w 12194640"/>
              <a:gd name="textAreaRight" fmla="*/ 12195000 w 12194640"/>
              <a:gd name="textAreaTop" fmla="*/ 0 h 1109520"/>
              <a:gd name="textAreaBottom" fmla="*/ 1109880 h 1109520"/>
            </a:gdLst>
            <a:ahLst/>
            <a:cxnLst/>
            <a:rect l="textAreaLeft" t="textAreaTop" r="textAreaRight" b="textAreaBottom"/>
            <a:pathLst>
              <a:path w="12195175" h="1109875">
                <a:moveTo>
                  <a:pt x="0" y="422275"/>
                </a:moveTo>
                <a:lnTo>
                  <a:pt x="12195175" y="0"/>
                </a:lnTo>
                <a:cubicBezTo>
                  <a:pt x="12194117" y="369958"/>
                  <a:pt x="12193058" y="739917"/>
                  <a:pt x="12192000" y="1109875"/>
                </a:cubicBezTo>
                <a:lnTo>
                  <a:pt x="0" y="1109875"/>
                </a:lnTo>
                <a:lnTo>
                  <a:pt x="0" y="422275"/>
                </a:lnTo>
                <a:close/>
              </a:path>
            </a:pathLst>
          </a:custGeom>
          <a:gradFill rotWithShape="0">
            <a:gsLst>
              <a:gs pos="0">
                <a:srgbClr val="1F90CC"/>
              </a:gs>
              <a:gs pos="100000">
                <a:srgbClr val="9013FE"/>
              </a:gs>
            </a:gsLst>
            <a:lin ang="189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de-DE" sz="1800" b="0" strike="noStrike" spc="-1">
              <a:solidFill>
                <a:schemeClr val="lt1"/>
              </a:solidFill>
              <a:latin typeface="Calibri"/>
            </a:endParaRPr>
          </a:p>
        </p:txBody>
      </p:sp>
      <p:pic>
        <p:nvPicPr>
          <p:cNvPr id="23" name="Grafik 7"/>
          <p:cNvPicPr/>
          <p:nvPr/>
        </p:nvPicPr>
        <p:blipFill>
          <a:blip r:embed="rId4">
            <a:extLst>
              <a:ext uri="{96DAC541-7B7A-43D3-8B79-37D633B846F1}">
                <asvg:svgBlip xmlns:asvg="http://schemas.microsoft.com/office/drawing/2016/SVG/main" r:embed="rId5"/>
              </a:ext>
            </a:extLst>
          </a:blip>
          <a:stretch/>
        </p:blipFill>
        <p:spPr>
          <a:xfrm>
            <a:off x="10614600" y="378000"/>
            <a:ext cx="1004040" cy="765720"/>
          </a:xfrm>
          <a:prstGeom prst="rect">
            <a:avLst/>
          </a:prstGeom>
          <a:ln w="0">
            <a:noFill/>
          </a:ln>
        </p:spPr>
      </p:pic>
      <p:sp>
        <p:nvSpPr>
          <p:cNvPr id="24" name="Textfeld 11"/>
          <p:cNvSpPr/>
          <p:nvPr/>
        </p:nvSpPr>
        <p:spPr>
          <a:xfrm>
            <a:off x="12292920" y="5613120"/>
            <a:ext cx="3102120" cy="1310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1000" b="1" strike="noStrike" spc="-1">
                <a:solidFill>
                  <a:schemeClr val="dk1"/>
                </a:solidFill>
                <a:latin typeface="Arial"/>
              </a:rPr>
              <a:t>Folgeseiten – Platzhalter für Sublogo ändern: </a:t>
            </a:r>
            <a:r>
              <a:rPr lang="de-DE" sz="1000" b="0" strike="noStrike" spc="-1">
                <a:solidFill>
                  <a:schemeClr val="dk1"/>
                </a:solidFill>
                <a:latin typeface="Arial"/>
              </a:rPr>
              <a:t>Folienmaster &gt; Nr. 2 bearbeiten &gt; Bild anklicken &gt; Rechtsklick &gt; Bild einfügen</a:t>
            </a:r>
            <a:br>
              <a:rPr sz="1000"/>
            </a:br>
            <a:br>
              <a:rPr sz="1000"/>
            </a:br>
            <a:r>
              <a:rPr lang="de-DE" sz="1000" b="1" strike="noStrike" spc="-1">
                <a:solidFill>
                  <a:schemeClr val="dk1"/>
                </a:solidFill>
                <a:latin typeface="Arial"/>
              </a:rPr>
              <a:t>Bild an Rahmen anpassen</a:t>
            </a:r>
            <a:r>
              <a:rPr lang="de-DE" sz="1000" b="0" strike="noStrike" spc="-1">
                <a:solidFill>
                  <a:schemeClr val="dk1"/>
                </a:solidFill>
                <a:latin typeface="Arial"/>
              </a:rPr>
              <a:t>: </a:t>
            </a:r>
            <a:br>
              <a:rPr sz="1000"/>
            </a:br>
            <a:r>
              <a:rPr lang="de-DE" sz="1000" b="0" strike="noStrike" spc="-1">
                <a:solidFill>
                  <a:schemeClr val="dk1"/>
                </a:solidFill>
                <a:latin typeface="Arial"/>
              </a:rPr>
              <a:t>Bild anklicken &gt; Bildformat &gt; Zuschneiden &gt; </a:t>
            </a:r>
            <a:br>
              <a:rPr sz="1000"/>
            </a:br>
            <a:r>
              <a:rPr lang="de-DE" sz="1000" b="0" strike="noStrike" spc="-1">
                <a:solidFill>
                  <a:schemeClr val="dk1"/>
                </a:solidFill>
                <a:latin typeface="Arial"/>
              </a:rPr>
              <a:t>im Dropdown „Einpassen“ wählen &gt; </a:t>
            </a:r>
            <a:br>
              <a:rPr sz="1000"/>
            </a:br>
            <a:r>
              <a:rPr lang="de-DE" sz="1000" b="0" strike="noStrike" spc="-1">
                <a:solidFill>
                  <a:schemeClr val="dk1"/>
                </a:solidFill>
                <a:latin typeface="Arial"/>
              </a:rPr>
              <a:t>ggf. Bild nochmals neu positionieren </a:t>
            </a:r>
            <a:endParaRPr lang="de-DE" sz="1000" b="0" strike="noStrike" spc="-1">
              <a:solidFill>
                <a:srgbClr val="000000"/>
              </a:solidFill>
              <a:latin typeface="Calibri"/>
            </a:endParaRPr>
          </a:p>
        </p:txBody>
      </p:sp>
      <p:sp>
        <p:nvSpPr>
          <p:cNvPr id="25" name="Textfeld 12"/>
          <p:cNvSpPr/>
          <p:nvPr/>
        </p:nvSpPr>
        <p:spPr>
          <a:xfrm>
            <a:off x="-2243880" y="6474600"/>
            <a:ext cx="2223000" cy="394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1000" b="1" strike="noStrike" spc="-1">
                <a:solidFill>
                  <a:schemeClr val="dk1"/>
                </a:solidFill>
                <a:latin typeface="Arial"/>
              </a:rPr>
              <a:t>Informationen in Fußzeile ändern:</a:t>
            </a:r>
            <a:br>
              <a:rPr sz="1000"/>
            </a:br>
            <a:r>
              <a:rPr lang="de-DE" sz="1000" b="0" strike="noStrike" spc="-1">
                <a:solidFill>
                  <a:schemeClr val="dk1"/>
                </a:solidFill>
                <a:latin typeface="Arial"/>
              </a:rPr>
              <a:t>Folienmaster &gt; Nr. 2 bearbeiten</a:t>
            </a:r>
            <a:endParaRPr lang="de-DE" sz="1000" b="0" strike="noStrike" spc="-1">
              <a:solidFill>
                <a:srgbClr val="000000"/>
              </a:solidFill>
              <a:latin typeface="Calibri"/>
            </a:endParaRPr>
          </a:p>
        </p:txBody>
      </p:sp>
      <p:sp>
        <p:nvSpPr>
          <p:cNvPr id="26" name="Textfeld 18"/>
          <p:cNvSpPr/>
          <p:nvPr/>
        </p:nvSpPr>
        <p:spPr>
          <a:xfrm>
            <a:off x="550800" y="6312600"/>
            <a:ext cx="1074240" cy="3650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spAutoFit/>
          </a:bodyPr>
          <a:lstStyle/>
          <a:p>
            <a:pPr defTabSz="914400">
              <a:lnSpc>
                <a:spcPct val="100000"/>
              </a:lnSpc>
              <a:tabLst>
                <a:tab pos="0" algn="l"/>
              </a:tabLst>
            </a:pPr>
            <a:r>
              <a:rPr lang="de-DE" sz="1200" b="0" strike="noStrike" spc="-1">
                <a:solidFill>
                  <a:schemeClr val="lt1"/>
                </a:solidFill>
                <a:latin typeface="Arial"/>
              </a:rPr>
              <a:t>Seite </a:t>
            </a:r>
            <a:fld id="{59E56EF1-CBE2-4729-8DF2-7D719B81A3F9}" type="slidenum">
              <a:rPr lang="de-DE" sz="1200" b="0" strike="noStrike" spc="-1">
                <a:solidFill>
                  <a:schemeClr val="lt1"/>
                </a:solidFill>
                <a:latin typeface="Arial"/>
              </a:rPr>
              <a:t>‹#›</a:t>
            </a:fld>
            <a:endParaRPr lang="de-DE" sz="1200" b="0" strike="noStrike" spc="-1">
              <a:solidFill>
                <a:srgbClr val="000000"/>
              </a:solidFill>
              <a:latin typeface="Calibri"/>
            </a:endParaRPr>
          </a:p>
        </p:txBody>
      </p:sp>
      <p:sp>
        <p:nvSpPr>
          <p:cNvPr id="27" name="Textfeld 19"/>
          <p:cNvSpPr/>
          <p:nvPr/>
        </p:nvSpPr>
        <p:spPr>
          <a:xfrm>
            <a:off x="1625760" y="6400440"/>
            <a:ext cx="7615080" cy="1836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spAutoFit/>
          </a:bodyPr>
          <a:lstStyle/>
          <a:p>
            <a:pPr defTabSz="914400">
              <a:lnSpc>
                <a:spcPct val="100000"/>
              </a:lnSpc>
              <a:tabLst>
                <a:tab pos="0" algn="l"/>
              </a:tabLst>
            </a:pPr>
            <a:r>
              <a:rPr lang="de-DE" sz="1200" b="0" strike="noStrike" spc="-1">
                <a:solidFill>
                  <a:schemeClr val="lt1"/>
                </a:solidFill>
                <a:latin typeface="Arial"/>
              </a:rPr>
              <a:t>Mona Frermann &amp; Anna-Maria Hempel | Marketing | Marktforschung und Datenanalyse | SoSe 24</a:t>
            </a:r>
            <a:endParaRPr lang="de-DE" sz="1200" b="0" strike="noStrike" spc="-1">
              <a:solidFill>
                <a:srgbClr val="000000"/>
              </a:solidFill>
              <a:latin typeface="Calibri"/>
            </a:endParaRPr>
          </a:p>
        </p:txBody>
      </p:sp>
      <p:sp>
        <p:nvSpPr>
          <p:cNvPr id="28" name="PlaceHolder 1"/>
          <p:cNvSpPr>
            <a:spLocks noGrp="1"/>
          </p:cNvSpPr>
          <p:nvPr>
            <p:ph type="body"/>
          </p:nvPr>
        </p:nvSpPr>
        <p:spPr>
          <a:xfrm>
            <a:off x="6519600" y="1382400"/>
            <a:ext cx="3982680" cy="4093200"/>
          </a:xfrm>
          <a:prstGeom prst="rect">
            <a:avLst/>
          </a:prstGeom>
          <a:noFill/>
          <a:ln w="0">
            <a:noFill/>
          </a:ln>
        </p:spPr>
        <p:txBody>
          <a:bodyPr lIns="0" tIns="0" rIns="0" bIns="0" anchor="t">
            <a:noAutofit/>
          </a:bodyPr>
          <a:lstStyle/>
          <a:p>
            <a:pPr indent="0" defTabSz="914400">
              <a:lnSpc>
                <a:spcPts val="2401"/>
              </a:lnSpc>
              <a:buNone/>
              <a:tabLst>
                <a:tab pos="0" algn="l"/>
              </a:tabLst>
            </a:pPr>
            <a:r>
              <a:rPr lang="de-DE" sz="1800" b="0" strike="noStrike" spc="-1">
                <a:solidFill>
                  <a:srgbClr val="434343"/>
                </a:solidFill>
                <a:latin typeface="Arial"/>
              </a:rPr>
              <a:t>Arial Regular 18pt, ZA: 24pt </a:t>
            </a:r>
            <a:br>
              <a:rPr sz="1800"/>
            </a:br>
            <a:r>
              <a:rPr lang="de-DE" sz="1800" b="0" strike="noStrike" spc="-1">
                <a:solidFill>
                  <a:srgbClr val="434343"/>
                </a:solidFill>
                <a:latin typeface="Arial"/>
              </a:rPr>
              <a:t>Lorem ipsum dolor sit amet, consetetur sadipscing elitr, sed diam nonumy eirmod tempor invidunt ut labore et dolore magna aliquyam erat, sed diam voluptua. At vero eos eirmod tempor invidunt ut labore et dolore magna aliquyam erat, sed diam voluptua. At vero eos et accusam et justo duo dolores et ea rebum. Stet clita kasd gubergren, no sea takimata</a:t>
            </a:r>
            <a:br>
              <a:rPr sz="1800"/>
            </a:br>
            <a:r>
              <a:rPr lang="de-DE" sz="1800" b="0" strike="noStrike" spc="-1">
                <a:solidFill>
                  <a:srgbClr val="434343"/>
                </a:solidFill>
                <a:latin typeface="Arial"/>
              </a:rPr>
              <a:t>sanctus est Lorem ipsum dolor sit amet. Lorem ipsum</a:t>
            </a:r>
            <a:endParaRPr lang="de-DE" sz="1800" b="0" strike="noStrike" spc="-1">
              <a:solidFill>
                <a:schemeClr val="dk1"/>
              </a:solidFill>
              <a:latin typeface="Calibri"/>
            </a:endParaRPr>
          </a:p>
        </p:txBody>
      </p:sp>
      <p:sp>
        <p:nvSpPr>
          <p:cNvPr id="29" name="PlaceHolder 2"/>
          <p:cNvSpPr>
            <a:spLocks noGrp="1"/>
          </p:cNvSpPr>
          <p:nvPr>
            <p:ph type="body"/>
          </p:nvPr>
        </p:nvSpPr>
        <p:spPr>
          <a:xfrm>
            <a:off x="550800" y="1381320"/>
            <a:ext cx="5544720" cy="4093200"/>
          </a:xfrm>
          <a:prstGeom prst="rect">
            <a:avLst/>
          </a:prstGeom>
          <a:solidFill>
            <a:srgbClr val="434343"/>
          </a:solidFill>
          <a:ln w="0">
            <a:noFill/>
          </a:ln>
        </p:spPr>
        <p:txBody>
          <a:bodyPr lIns="90000" tIns="45000" rIns="90000" bIns="45000" anchor="ctr">
            <a:noAutofit/>
          </a:bodyPr>
          <a:lstStyle/>
          <a:p>
            <a:pPr indent="0" algn="ctr" defTabSz="914400">
              <a:lnSpc>
                <a:spcPct val="100000"/>
              </a:lnSpc>
              <a:buNone/>
              <a:tabLst>
                <a:tab pos="0" algn="l"/>
              </a:tabLst>
            </a:pPr>
            <a:r>
              <a:rPr lang="de-DE" sz="1800" b="0" strike="noStrike" spc="-1">
                <a:solidFill>
                  <a:schemeClr val="lt1"/>
                </a:solidFill>
                <a:latin typeface="Calibri"/>
              </a:rPr>
              <a:t>Platzhalter: Bild</a:t>
            </a:r>
            <a:endParaRPr lang="de-DE" sz="1800" b="0" strike="noStrike" spc="-1">
              <a:solidFill>
                <a:schemeClr val="dk1"/>
              </a:solidFill>
              <a:latin typeface="Calibri"/>
            </a:endParaRPr>
          </a:p>
        </p:txBody>
      </p:sp>
      <p:sp>
        <p:nvSpPr>
          <p:cNvPr id="30" name="PlaceHolder 3"/>
          <p:cNvSpPr>
            <a:spLocks noGrp="1"/>
          </p:cNvSpPr>
          <p:nvPr>
            <p:ph type="body"/>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400" b="0" strike="noStrike" spc="-1">
                <a:solidFill>
                  <a:srgbClr val="C40D1E"/>
                </a:solidFill>
                <a:latin typeface="Arial"/>
              </a:rPr>
              <a:t>Headline Arial Regular 24pt, ZA: 28pt</a:t>
            </a:r>
            <a:br>
              <a:rPr sz="2400"/>
            </a:br>
            <a:r>
              <a:rPr lang="de-DE" sz="2400" b="0" strike="noStrike" spc="-1">
                <a:solidFill>
                  <a:srgbClr val="C40D1E"/>
                </a:solidFill>
                <a:latin typeface="Arial"/>
              </a:rPr>
              <a:t>optional 2-zeilig</a:t>
            </a:r>
            <a:endParaRPr lang="de-DE" sz="2400" b="0" strike="noStrike" spc="-1">
              <a:solidFill>
                <a:schemeClr val="dk1"/>
              </a:solidFill>
              <a:latin typeface="Calibri"/>
            </a:endParaRPr>
          </a:p>
        </p:txBody>
      </p:sp>
      <p:sp>
        <p:nvSpPr>
          <p:cNvPr id="31"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r>
              <a:rPr lang="de-DE" sz="1800" b="0" strike="noStrike" spc="-1">
                <a:solidFill>
                  <a:schemeClr val="dk1"/>
                </a:solidFill>
                <a:latin typeface="Calibri"/>
              </a:rPr>
              <a:t>Format des Titeltextes durch Klicken bearbeiten</a:t>
            </a:r>
          </a:p>
        </p:txBody>
      </p:sp>
    </p:spTree>
  </p:cSld>
  <p:clrMap bg1="lt1" tx1="dk1" bg2="lt2" tx2="dk2" accent1="accent1" accent2="accent2" accent3="accent3" accent4="accent4" accent5="accent5" accent6="accent6" hlink="hlink" folHlink="folHlink"/>
  <p:sldLayoutIdLst>
    <p:sldLayoutId id="2147483655" r:id="rId1"/>
    <p:sldLayoutId id="214748365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2" name="Rechteck 1"/>
          <p:cNvSpPr/>
          <p:nvPr/>
        </p:nvSpPr>
        <p:spPr>
          <a:xfrm>
            <a:off x="0" y="5748120"/>
            <a:ext cx="12194640" cy="1109520"/>
          </a:xfrm>
          <a:custGeom>
            <a:avLst/>
            <a:gdLst>
              <a:gd name="textAreaLeft" fmla="*/ 0 w 12194640"/>
              <a:gd name="textAreaRight" fmla="*/ 12195000 w 12194640"/>
              <a:gd name="textAreaTop" fmla="*/ 0 h 1109520"/>
              <a:gd name="textAreaBottom" fmla="*/ 1109880 h 1109520"/>
            </a:gdLst>
            <a:ahLst/>
            <a:cxnLst/>
            <a:rect l="textAreaLeft" t="textAreaTop" r="textAreaRight" b="textAreaBottom"/>
            <a:pathLst>
              <a:path w="12195175" h="1109875">
                <a:moveTo>
                  <a:pt x="0" y="422275"/>
                </a:moveTo>
                <a:lnTo>
                  <a:pt x="12195175" y="0"/>
                </a:lnTo>
                <a:cubicBezTo>
                  <a:pt x="12194117" y="369958"/>
                  <a:pt x="12193058" y="739917"/>
                  <a:pt x="12192000" y="1109875"/>
                </a:cubicBezTo>
                <a:lnTo>
                  <a:pt x="0" y="1109875"/>
                </a:lnTo>
                <a:lnTo>
                  <a:pt x="0" y="422275"/>
                </a:lnTo>
                <a:close/>
              </a:path>
            </a:pathLst>
          </a:custGeom>
          <a:gradFill rotWithShape="0">
            <a:gsLst>
              <a:gs pos="0">
                <a:srgbClr val="1F90CC"/>
              </a:gs>
              <a:gs pos="100000">
                <a:srgbClr val="9013FE"/>
              </a:gs>
            </a:gsLst>
            <a:lin ang="189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de-DE" sz="1800" b="0" strike="noStrike" spc="-1">
              <a:solidFill>
                <a:schemeClr val="lt1"/>
              </a:solidFill>
              <a:latin typeface="Calibri"/>
            </a:endParaRPr>
          </a:p>
        </p:txBody>
      </p:sp>
      <p:pic>
        <p:nvPicPr>
          <p:cNvPr id="33" name="Grafik 7"/>
          <p:cNvPicPr/>
          <p:nvPr/>
        </p:nvPicPr>
        <p:blipFill>
          <a:blip r:embed="rId3">
            <a:extLst>
              <a:ext uri="{96DAC541-7B7A-43D3-8B79-37D633B846F1}">
                <asvg:svgBlip xmlns:asvg="http://schemas.microsoft.com/office/drawing/2016/SVG/main" r:embed="rId4"/>
              </a:ext>
            </a:extLst>
          </a:blip>
          <a:stretch/>
        </p:blipFill>
        <p:spPr>
          <a:xfrm>
            <a:off x="10614600" y="378000"/>
            <a:ext cx="1004040" cy="765720"/>
          </a:xfrm>
          <a:prstGeom prst="rect">
            <a:avLst/>
          </a:prstGeom>
          <a:ln w="0">
            <a:noFill/>
          </a:ln>
        </p:spPr>
      </p:pic>
      <p:sp>
        <p:nvSpPr>
          <p:cNvPr id="34" name="Textfeld 11"/>
          <p:cNvSpPr/>
          <p:nvPr/>
        </p:nvSpPr>
        <p:spPr>
          <a:xfrm>
            <a:off x="12292920" y="5613120"/>
            <a:ext cx="3102120" cy="1310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1000" b="1" strike="noStrike" spc="-1">
                <a:solidFill>
                  <a:schemeClr val="dk1"/>
                </a:solidFill>
                <a:latin typeface="Arial"/>
              </a:rPr>
              <a:t>Folgeseiten – Platzhalter für Sublogo ändern: </a:t>
            </a:r>
            <a:r>
              <a:rPr lang="de-DE" sz="1000" b="0" strike="noStrike" spc="-1">
                <a:solidFill>
                  <a:schemeClr val="dk1"/>
                </a:solidFill>
                <a:latin typeface="Arial"/>
              </a:rPr>
              <a:t>Folienmaster &gt; Nr. 2 bearbeiten &gt; Bild anklicken &gt; Rechtsklick &gt; Bild einfügen</a:t>
            </a:r>
            <a:br>
              <a:rPr sz="1000"/>
            </a:br>
            <a:br>
              <a:rPr sz="1000"/>
            </a:br>
            <a:r>
              <a:rPr lang="de-DE" sz="1000" b="1" strike="noStrike" spc="-1">
                <a:solidFill>
                  <a:schemeClr val="dk1"/>
                </a:solidFill>
                <a:latin typeface="Arial"/>
              </a:rPr>
              <a:t>Bild an Rahmen anpassen</a:t>
            </a:r>
            <a:r>
              <a:rPr lang="de-DE" sz="1000" b="0" strike="noStrike" spc="-1">
                <a:solidFill>
                  <a:schemeClr val="dk1"/>
                </a:solidFill>
                <a:latin typeface="Arial"/>
              </a:rPr>
              <a:t>: </a:t>
            </a:r>
            <a:br>
              <a:rPr sz="1000"/>
            </a:br>
            <a:r>
              <a:rPr lang="de-DE" sz="1000" b="0" strike="noStrike" spc="-1">
                <a:solidFill>
                  <a:schemeClr val="dk1"/>
                </a:solidFill>
                <a:latin typeface="Arial"/>
              </a:rPr>
              <a:t>Bild anklicken &gt; Bildformat &gt; Zuschneiden &gt; </a:t>
            </a:r>
            <a:br>
              <a:rPr sz="1000"/>
            </a:br>
            <a:r>
              <a:rPr lang="de-DE" sz="1000" b="0" strike="noStrike" spc="-1">
                <a:solidFill>
                  <a:schemeClr val="dk1"/>
                </a:solidFill>
                <a:latin typeface="Arial"/>
              </a:rPr>
              <a:t>im Dropdown „Einpassen“ wählen &gt; </a:t>
            </a:r>
            <a:br>
              <a:rPr sz="1000"/>
            </a:br>
            <a:r>
              <a:rPr lang="de-DE" sz="1000" b="0" strike="noStrike" spc="-1">
                <a:solidFill>
                  <a:schemeClr val="dk1"/>
                </a:solidFill>
                <a:latin typeface="Arial"/>
              </a:rPr>
              <a:t>ggf. Bild nochmals neu positionieren </a:t>
            </a:r>
            <a:endParaRPr lang="de-DE" sz="1000" b="0" strike="noStrike" spc="-1">
              <a:solidFill>
                <a:srgbClr val="000000"/>
              </a:solidFill>
              <a:latin typeface="Calibri"/>
            </a:endParaRPr>
          </a:p>
        </p:txBody>
      </p:sp>
      <p:sp>
        <p:nvSpPr>
          <p:cNvPr id="35" name="Textfeld 12"/>
          <p:cNvSpPr/>
          <p:nvPr/>
        </p:nvSpPr>
        <p:spPr>
          <a:xfrm>
            <a:off x="-2243880" y="6474600"/>
            <a:ext cx="2223000" cy="394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1000" b="1" strike="noStrike" spc="-1">
                <a:solidFill>
                  <a:schemeClr val="dk1"/>
                </a:solidFill>
                <a:latin typeface="Arial"/>
              </a:rPr>
              <a:t>Informationen in Fußzeile ändern:</a:t>
            </a:r>
            <a:br>
              <a:rPr sz="1000"/>
            </a:br>
            <a:r>
              <a:rPr lang="de-DE" sz="1000" b="0" strike="noStrike" spc="-1">
                <a:solidFill>
                  <a:schemeClr val="dk1"/>
                </a:solidFill>
                <a:latin typeface="Arial"/>
              </a:rPr>
              <a:t>Folienmaster &gt; Nr. 2 bearbeiten</a:t>
            </a:r>
            <a:endParaRPr lang="de-DE" sz="1000" b="0" strike="noStrike" spc="-1">
              <a:solidFill>
                <a:srgbClr val="000000"/>
              </a:solidFill>
              <a:latin typeface="Calibri"/>
            </a:endParaRPr>
          </a:p>
        </p:txBody>
      </p:sp>
      <p:sp>
        <p:nvSpPr>
          <p:cNvPr id="36" name="Textfeld 18"/>
          <p:cNvSpPr/>
          <p:nvPr/>
        </p:nvSpPr>
        <p:spPr>
          <a:xfrm>
            <a:off x="550800" y="6312600"/>
            <a:ext cx="1074240" cy="3650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spAutoFit/>
          </a:bodyPr>
          <a:lstStyle/>
          <a:p>
            <a:pPr defTabSz="914400">
              <a:lnSpc>
                <a:spcPct val="100000"/>
              </a:lnSpc>
              <a:tabLst>
                <a:tab pos="0" algn="l"/>
              </a:tabLst>
            </a:pPr>
            <a:r>
              <a:rPr lang="de-DE" sz="1200" b="0" strike="noStrike" spc="-1">
                <a:solidFill>
                  <a:schemeClr val="lt1"/>
                </a:solidFill>
                <a:latin typeface="Arial"/>
              </a:rPr>
              <a:t>Seite </a:t>
            </a:r>
            <a:fld id="{07027D8B-28AC-4568-A97E-6860BE4D6A19}" type="slidenum">
              <a:rPr lang="de-DE" sz="1200" b="0" strike="noStrike" spc="-1">
                <a:solidFill>
                  <a:schemeClr val="lt1"/>
                </a:solidFill>
                <a:latin typeface="Arial"/>
              </a:rPr>
              <a:t>‹#›</a:t>
            </a:fld>
            <a:endParaRPr lang="de-DE" sz="1200" b="0" strike="noStrike" spc="-1">
              <a:solidFill>
                <a:srgbClr val="000000"/>
              </a:solidFill>
              <a:latin typeface="Calibri"/>
            </a:endParaRPr>
          </a:p>
        </p:txBody>
      </p:sp>
      <p:sp>
        <p:nvSpPr>
          <p:cNvPr id="37" name="Textfeld 19"/>
          <p:cNvSpPr/>
          <p:nvPr/>
        </p:nvSpPr>
        <p:spPr>
          <a:xfrm>
            <a:off x="1625760" y="6400440"/>
            <a:ext cx="7615080" cy="1836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spAutoFit/>
          </a:bodyPr>
          <a:lstStyle/>
          <a:p>
            <a:pPr defTabSz="914400">
              <a:lnSpc>
                <a:spcPct val="100000"/>
              </a:lnSpc>
              <a:tabLst>
                <a:tab pos="0" algn="l"/>
              </a:tabLst>
            </a:pPr>
            <a:r>
              <a:rPr lang="de-DE" sz="1200" b="0" strike="noStrike" spc="-1">
                <a:solidFill>
                  <a:schemeClr val="lt1"/>
                </a:solidFill>
                <a:latin typeface="Arial"/>
              </a:rPr>
              <a:t>Mona Frermann &amp; Anna-Maria Hempel | Marketing | Marktforschung und Datenanalyse | SoSe 24</a:t>
            </a:r>
            <a:endParaRPr lang="de-DE" sz="1200" b="0" strike="noStrike" spc="-1">
              <a:solidFill>
                <a:srgbClr val="000000"/>
              </a:solidFill>
              <a:latin typeface="Calibri"/>
            </a:endParaRPr>
          </a:p>
        </p:txBody>
      </p:sp>
      <p:sp>
        <p:nvSpPr>
          <p:cNvPr id="38" name="PlaceHolder 1"/>
          <p:cNvSpPr>
            <a:spLocks noGrp="1"/>
          </p:cNvSpPr>
          <p:nvPr>
            <p:ph type="body"/>
          </p:nvPr>
        </p:nvSpPr>
        <p:spPr>
          <a:xfrm>
            <a:off x="6519600" y="1364400"/>
            <a:ext cx="3981240" cy="4110840"/>
          </a:xfrm>
          <a:prstGeom prst="rect">
            <a:avLst/>
          </a:prstGeom>
          <a:noFill/>
          <a:ln w="0">
            <a:noFill/>
          </a:ln>
        </p:spPr>
        <p:txBody>
          <a:bodyPr lIns="0" tIns="0" rIns="0" bIns="0" anchor="t">
            <a:noAutofit/>
          </a:bodyPr>
          <a:lstStyle/>
          <a:p>
            <a:pPr marL="228600" indent="-228600" defTabSz="914400">
              <a:lnSpc>
                <a:spcPts val="2401"/>
              </a:lnSpc>
              <a:spcBef>
                <a:spcPts val="1001"/>
              </a:spcBef>
              <a:buClr>
                <a:srgbClr val="434343"/>
              </a:buClr>
              <a:buFont typeface="Symbol"/>
              <a:buChar char="-"/>
            </a:pPr>
            <a:r>
              <a:rPr lang="de-DE" sz="1800" b="0" strike="noStrike" spc="-1">
                <a:solidFill>
                  <a:srgbClr val="434343"/>
                </a:solidFill>
                <a:latin typeface="Arial"/>
              </a:rPr>
              <a:t>Aufzählung 1. Ebene Arial Regular 18 pt, ZA: 24 pt</a:t>
            </a:r>
            <a:endParaRPr lang="de-DE" sz="1800" b="0" strike="noStrike" spc="-1">
              <a:solidFill>
                <a:schemeClr val="dk1"/>
              </a:solidFill>
              <a:latin typeface="Calibri"/>
            </a:endParaRPr>
          </a:p>
          <a:p>
            <a:pPr marL="685800" lvl="1" indent="-228600" defTabSz="914400">
              <a:lnSpc>
                <a:spcPts val="2401"/>
              </a:lnSpc>
              <a:spcBef>
                <a:spcPts val="499"/>
              </a:spcBef>
              <a:buClr>
                <a:srgbClr val="434343"/>
              </a:buClr>
              <a:buFont typeface="Symbol"/>
              <a:buChar char="-"/>
            </a:pPr>
            <a:r>
              <a:rPr lang="de-DE" sz="1800" b="0" strike="noStrike" spc="-1">
                <a:solidFill>
                  <a:srgbClr val="434343"/>
                </a:solidFill>
                <a:latin typeface="Arial"/>
              </a:rPr>
              <a:t>2. Ebene</a:t>
            </a:r>
            <a:endParaRPr lang="de-DE" sz="1800" b="0" strike="noStrike" spc="-1">
              <a:solidFill>
                <a:schemeClr val="dk1"/>
              </a:solidFill>
              <a:latin typeface="Calibri"/>
            </a:endParaRPr>
          </a:p>
          <a:p>
            <a:pPr marL="1143000" lvl="2" indent="-228600" defTabSz="914400">
              <a:lnSpc>
                <a:spcPts val="2401"/>
              </a:lnSpc>
              <a:spcBef>
                <a:spcPts val="499"/>
              </a:spcBef>
              <a:buClr>
                <a:srgbClr val="434343"/>
              </a:buClr>
              <a:buFont typeface="Symbol"/>
              <a:buChar char="-"/>
            </a:pPr>
            <a:r>
              <a:rPr lang="de-DE" sz="1800" b="0" strike="noStrike" spc="-1">
                <a:solidFill>
                  <a:srgbClr val="434343"/>
                </a:solidFill>
                <a:latin typeface="Arial"/>
              </a:rPr>
              <a:t>3. Ebene</a:t>
            </a:r>
            <a:endParaRPr lang="de-DE" sz="1800" b="0" strike="noStrike" spc="-1">
              <a:solidFill>
                <a:schemeClr val="dk1"/>
              </a:solidFill>
              <a:latin typeface="Calibri"/>
            </a:endParaRPr>
          </a:p>
          <a:p>
            <a:pPr marL="1600200" lvl="3" indent="-228600" defTabSz="914400">
              <a:lnSpc>
                <a:spcPts val="2401"/>
              </a:lnSpc>
              <a:spcBef>
                <a:spcPts val="499"/>
              </a:spcBef>
              <a:buClr>
                <a:srgbClr val="434343"/>
              </a:buClr>
              <a:buFont typeface="Symbol"/>
              <a:buChar char="-"/>
            </a:pPr>
            <a:r>
              <a:rPr lang="de-DE" sz="1800" b="0" strike="noStrike" spc="-1">
                <a:solidFill>
                  <a:srgbClr val="434343"/>
                </a:solidFill>
                <a:latin typeface="Arial"/>
              </a:rPr>
              <a:t>4. Ebene</a:t>
            </a:r>
            <a:endParaRPr lang="de-DE" sz="1800" b="0" strike="noStrike" spc="-1">
              <a:solidFill>
                <a:schemeClr val="dk1"/>
              </a:solidFill>
              <a:latin typeface="Calibri"/>
            </a:endParaRPr>
          </a:p>
          <a:p>
            <a:pPr marL="2057400" lvl="4" indent="-228600" defTabSz="914400">
              <a:lnSpc>
                <a:spcPts val="2401"/>
              </a:lnSpc>
              <a:spcBef>
                <a:spcPts val="499"/>
              </a:spcBef>
              <a:buClr>
                <a:srgbClr val="434343"/>
              </a:buClr>
              <a:buFont typeface="Symbol"/>
              <a:buChar char="-"/>
            </a:pPr>
            <a:r>
              <a:rPr lang="de-DE" sz="1800" b="0" strike="noStrike" spc="-1">
                <a:solidFill>
                  <a:srgbClr val="434343"/>
                </a:solidFill>
                <a:latin typeface="Arial"/>
              </a:rPr>
              <a:t>5. Ebene</a:t>
            </a:r>
            <a:endParaRPr lang="de-DE" sz="1800" b="0" strike="noStrike" spc="-1">
              <a:solidFill>
                <a:schemeClr val="dk1"/>
              </a:solidFill>
              <a:latin typeface="Calibri"/>
            </a:endParaRPr>
          </a:p>
        </p:txBody>
      </p:sp>
      <p:sp>
        <p:nvSpPr>
          <p:cNvPr id="39" name="PlaceHolder 2"/>
          <p:cNvSpPr>
            <a:spLocks noGrp="1"/>
          </p:cNvSpPr>
          <p:nvPr>
            <p:ph type="body"/>
          </p:nvPr>
        </p:nvSpPr>
        <p:spPr>
          <a:xfrm>
            <a:off x="550800" y="1381320"/>
            <a:ext cx="5544720" cy="4093200"/>
          </a:xfrm>
          <a:prstGeom prst="rect">
            <a:avLst/>
          </a:prstGeom>
          <a:solidFill>
            <a:srgbClr val="434343"/>
          </a:solidFill>
          <a:ln w="0">
            <a:noFill/>
          </a:ln>
        </p:spPr>
        <p:txBody>
          <a:bodyPr lIns="90000" tIns="45000" rIns="90000" bIns="45000" anchor="ctr">
            <a:noAutofit/>
          </a:bodyPr>
          <a:lstStyle/>
          <a:p>
            <a:pPr indent="0" algn="ctr" defTabSz="914400">
              <a:lnSpc>
                <a:spcPct val="100000"/>
              </a:lnSpc>
              <a:buNone/>
              <a:tabLst>
                <a:tab pos="0" algn="l"/>
              </a:tabLst>
            </a:pPr>
            <a:r>
              <a:rPr lang="de-DE" sz="1800" b="0" strike="noStrike" spc="-1">
                <a:solidFill>
                  <a:schemeClr val="lt1"/>
                </a:solidFill>
                <a:latin typeface="Calibri"/>
              </a:rPr>
              <a:t>Platzhalter: Bild</a:t>
            </a:r>
            <a:endParaRPr lang="de-DE" sz="1800" b="0" strike="noStrike" spc="-1">
              <a:solidFill>
                <a:schemeClr val="dk1"/>
              </a:solidFill>
              <a:latin typeface="Calibri"/>
            </a:endParaRPr>
          </a:p>
        </p:txBody>
      </p:sp>
      <p:sp>
        <p:nvSpPr>
          <p:cNvPr id="40" name="PlaceHolder 3"/>
          <p:cNvSpPr>
            <a:spLocks noGrp="1"/>
          </p:cNvSpPr>
          <p:nvPr>
            <p:ph type="body"/>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400" b="0" strike="noStrike" spc="-1">
                <a:solidFill>
                  <a:srgbClr val="C40D1E"/>
                </a:solidFill>
                <a:latin typeface="Arial"/>
              </a:rPr>
              <a:t>Headline Arial Regular 24pt, ZA: 28pt</a:t>
            </a:r>
            <a:br>
              <a:rPr sz="2400"/>
            </a:br>
            <a:r>
              <a:rPr lang="de-DE" sz="2400" b="0" strike="noStrike" spc="-1">
                <a:solidFill>
                  <a:srgbClr val="C40D1E"/>
                </a:solidFill>
                <a:latin typeface="Arial"/>
              </a:rPr>
              <a:t>optional 2-zeilig</a:t>
            </a:r>
            <a:endParaRPr lang="de-DE" sz="2400" b="0" strike="noStrike" spc="-1">
              <a:solidFill>
                <a:schemeClr val="dk1"/>
              </a:solidFill>
              <a:latin typeface="Calibri"/>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26.jpe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28.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image" Target="../media/image33.tif"/><Relationship Id="rId5" Type="http://schemas.openxmlformats.org/officeDocument/2006/relationships/image" Target="../media/image32.jpe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jpeg"/><Relationship Id="rId9" Type="http://schemas.openxmlformats.org/officeDocument/2006/relationships/image" Target="../media/image41.png"/></Relationships>
</file>

<file path=ppt/slides/_rels/slide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27.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8.png"/><Relationship Id="rId7"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28.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42.png"/><Relationship Id="rId7" Type="http://schemas.openxmlformats.org/officeDocument/2006/relationships/image" Target="../media/image41.png"/><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image" Target="../media/image40.png"/><Relationship Id="rId5" Type="http://schemas.openxmlformats.org/officeDocument/2006/relationships/image" Target="../media/image39.png"/><Relationship Id="rId10" Type="http://schemas.openxmlformats.org/officeDocument/2006/relationships/image" Target="../media/image45.svg"/><Relationship Id="rId4" Type="http://schemas.openxmlformats.org/officeDocument/2006/relationships/image" Target="../media/image43.png"/><Relationship Id="rId9" Type="http://schemas.openxmlformats.org/officeDocument/2006/relationships/image" Target="../media/image44.png"/></Relationships>
</file>

<file path=ppt/slides/_rels/slide2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0.xml"/><Relationship Id="rId1" Type="http://schemas.openxmlformats.org/officeDocument/2006/relationships/slideLayout" Target="../slideLayouts/slideLayout4.xml"/><Relationship Id="rId5" Type="http://schemas.openxmlformats.org/officeDocument/2006/relationships/image" Target="../media/image49.png"/><Relationship Id="rId4" Type="http://schemas.openxmlformats.org/officeDocument/2006/relationships/image" Target="../media/image4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feld 3"/>
          <p:cNvSpPr/>
          <p:nvPr/>
        </p:nvSpPr>
        <p:spPr>
          <a:xfrm>
            <a:off x="550800" y="4974120"/>
            <a:ext cx="8327880" cy="914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defTabSz="914400">
              <a:lnSpc>
                <a:spcPts val="3600"/>
              </a:lnSpc>
            </a:pPr>
            <a:r>
              <a:rPr lang="de-DE" sz="3000" b="0" strike="noStrike" spc="-1">
                <a:solidFill>
                  <a:schemeClr val="lt1"/>
                </a:solidFill>
                <a:latin typeface="Arial"/>
              </a:rPr>
              <a:t>Marktforschung und Datenanalyse - Kick Off </a:t>
            </a:r>
            <a:br>
              <a:rPr sz="3000"/>
            </a:br>
            <a:endParaRPr lang="de-DE" sz="3000" b="0" strike="noStrike" spc="-1">
              <a:solidFill>
                <a:srgbClr val="000000"/>
              </a:solidFill>
              <a:latin typeface="Calibri"/>
            </a:endParaRPr>
          </a:p>
        </p:txBody>
      </p:sp>
      <p:sp>
        <p:nvSpPr>
          <p:cNvPr id="48" name="Textfeld 4"/>
          <p:cNvSpPr/>
          <p:nvPr/>
        </p:nvSpPr>
        <p:spPr>
          <a:xfrm>
            <a:off x="550800" y="6085800"/>
            <a:ext cx="8655840" cy="609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defTabSz="914400">
              <a:lnSpc>
                <a:spcPts val="2401"/>
              </a:lnSpc>
              <a:tabLst>
                <a:tab pos="0" algn="l"/>
              </a:tabLst>
            </a:pPr>
            <a:r>
              <a:rPr lang="de-DE" sz="1800" b="0" strike="noStrike" spc="-1">
                <a:solidFill>
                  <a:schemeClr val="lt1"/>
                </a:solidFill>
                <a:latin typeface="Arial"/>
              </a:rPr>
              <a:t>Mona Frermann &amp; Anna-Maria Hempel </a:t>
            </a:r>
            <a:endParaRPr lang="de-DE" sz="1800" b="0" strike="noStrike" spc="-1">
              <a:solidFill>
                <a:srgbClr val="000000"/>
              </a:solidFill>
              <a:latin typeface="Calibri"/>
            </a:endParaRPr>
          </a:p>
          <a:p>
            <a:pPr defTabSz="914400">
              <a:lnSpc>
                <a:spcPts val="2401"/>
              </a:lnSpc>
              <a:tabLst>
                <a:tab pos="0" algn="l"/>
              </a:tabLst>
            </a:pPr>
            <a:r>
              <a:rPr lang="de-DE" sz="1800" b="0" strike="noStrike" spc="-1">
                <a:solidFill>
                  <a:schemeClr val="lt1"/>
                </a:solidFill>
                <a:latin typeface="Arial"/>
              </a:rPr>
              <a:t>FG Marketing | Marktforschung und Datenanalyse| SoSe 24</a:t>
            </a:r>
            <a:endParaRPr lang="de-DE" sz="1800" b="0" strike="noStrike" spc="-1">
              <a:solidFill>
                <a:srgbClr val="000000"/>
              </a:solidFill>
              <a:latin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en-DE" sz="2400" b="0" strike="noStrike" spc="-1">
                <a:solidFill>
                  <a:srgbClr val="C40D1E"/>
                </a:solidFill>
                <a:latin typeface="Arial"/>
              </a:rPr>
              <a:t>Der Marktforschungsprozess</a:t>
            </a:r>
            <a:endParaRPr lang="de-DE" sz="2400" b="0" strike="noStrike" spc="-1">
              <a:solidFill>
                <a:schemeClr val="dk1"/>
              </a:solidFill>
              <a:latin typeface="Calibri"/>
            </a:endParaRPr>
          </a:p>
        </p:txBody>
      </p:sp>
      <p:grpSp>
        <p:nvGrpSpPr>
          <p:cNvPr id="110" name="Group 16"/>
          <p:cNvGrpSpPr/>
          <p:nvPr/>
        </p:nvGrpSpPr>
        <p:grpSpPr>
          <a:xfrm>
            <a:off x="3062520" y="1383480"/>
            <a:ext cx="5488200" cy="287640"/>
            <a:chOff x="3062520" y="1383480"/>
            <a:chExt cx="5488200" cy="287640"/>
          </a:xfrm>
        </p:grpSpPr>
        <p:sp>
          <p:nvSpPr>
            <p:cNvPr id="111" name="Rectangle 4"/>
            <p:cNvSpPr/>
            <p:nvPr/>
          </p:nvSpPr>
          <p:spPr>
            <a:xfrm>
              <a:off x="3062520" y="138348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Problemdefinition</a:t>
              </a:r>
              <a:endParaRPr lang="de-DE" sz="1400" b="0" strike="noStrike" spc="-1">
                <a:solidFill>
                  <a:srgbClr val="000000"/>
                </a:solidFill>
                <a:latin typeface="Calibri"/>
              </a:endParaRPr>
            </a:p>
          </p:txBody>
        </p:sp>
        <p:sp>
          <p:nvSpPr>
            <p:cNvPr id="112" name="Rectangle 9"/>
            <p:cNvSpPr/>
            <p:nvPr/>
          </p:nvSpPr>
          <p:spPr>
            <a:xfrm>
              <a:off x="6247080" y="138348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Hypothesenbildung</a:t>
              </a:r>
              <a:endParaRPr lang="de-DE" sz="1400" b="0" strike="noStrike" spc="-1">
                <a:solidFill>
                  <a:srgbClr val="000000"/>
                </a:solidFill>
                <a:latin typeface="Calibri"/>
              </a:endParaRPr>
            </a:p>
          </p:txBody>
        </p:sp>
        <p:cxnSp>
          <p:nvCxnSpPr>
            <p:cNvPr id="113" name="Gerade Verbindung mit Pfeil 112"/>
            <p:cNvCxnSpPr>
              <a:stCxn id="111" idx="3"/>
              <a:endCxn id="112" idx="1"/>
            </p:cNvCxnSpPr>
            <p:nvPr/>
          </p:nvCxnSpPr>
          <p:spPr>
            <a:xfrm>
              <a:off x="5366160" y="1527120"/>
              <a:ext cx="881280" cy="360"/>
            </a:xfrm>
            <a:prstGeom prst="straightConnector1">
              <a:avLst/>
            </a:prstGeom>
            <a:ln w="31750">
              <a:solidFill>
                <a:srgbClr val="434343"/>
              </a:solidFill>
              <a:headEnd type="triangle" w="med" len="med"/>
              <a:tailEnd type="triangle" w="med" len="med"/>
            </a:ln>
          </p:spPr>
        </p:cxnSp>
      </p:grpSp>
      <p:sp>
        <p:nvSpPr>
          <p:cNvPr id="114" name="Rectangle 13"/>
          <p:cNvSpPr/>
          <p:nvPr/>
        </p:nvSpPr>
        <p:spPr>
          <a:xfrm>
            <a:off x="4757400" y="196884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Operationalisierung</a:t>
            </a:r>
            <a:endParaRPr lang="de-DE" sz="1400" b="0" strike="noStrike" spc="-1">
              <a:solidFill>
                <a:srgbClr val="000000"/>
              </a:solidFill>
              <a:latin typeface="Calibri"/>
            </a:endParaRPr>
          </a:p>
        </p:txBody>
      </p:sp>
      <p:grpSp>
        <p:nvGrpSpPr>
          <p:cNvPr id="115" name="Group 79"/>
          <p:cNvGrpSpPr/>
          <p:nvPr/>
        </p:nvGrpSpPr>
        <p:grpSpPr>
          <a:xfrm>
            <a:off x="2165040" y="2457000"/>
            <a:ext cx="7488000" cy="287640"/>
            <a:chOff x="2165040" y="2457000"/>
            <a:chExt cx="7488000" cy="287640"/>
          </a:xfrm>
        </p:grpSpPr>
        <p:sp>
          <p:nvSpPr>
            <p:cNvPr id="116" name="Rectangle 11"/>
            <p:cNvSpPr/>
            <p:nvPr/>
          </p:nvSpPr>
          <p:spPr>
            <a:xfrm>
              <a:off x="4757400" y="24570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Inhalte</a:t>
              </a:r>
              <a:endParaRPr lang="de-DE" sz="1400" b="0" strike="noStrike" spc="-1">
                <a:solidFill>
                  <a:srgbClr val="000000"/>
                </a:solidFill>
                <a:latin typeface="Calibri"/>
              </a:endParaRPr>
            </a:p>
          </p:txBody>
        </p:sp>
        <p:sp>
          <p:nvSpPr>
            <p:cNvPr id="117" name="Rectangle 12"/>
            <p:cNvSpPr/>
            <p:nvPr/>
          </p:nvSpPr>
          <p:spPr>
            <a:xfrm>
              <a:off x="7349400" y="24570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Methoden</a:t>
              </a:r>
              <a:endParaRPr lang="de-DE" sz="1400" b="0" strike="noStrike" spc="-1">
                <a:solidFill>
                  <a:srgbClr val="000000"/>
                </a:solidFill>
                <a:latin typeface="Calibri"/>
              </a:endParaRPr>
            </a:p>
          </p:txBody>
        </p:sp>
        <p:sp>
          <p:nvSpPr>
            <p:cNvPr id="118" name="Rectangle 14"/>
            <p:cNvSpPr/>
            <p:nvPr/>
          </p:nvSpPr>
          <p:spPr>
            <a:xfrm>
              <a:off x="2165040" y="24570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Subjekte</a:t>
              </a:r>
              <a:endParaRPr lang="de-DE" sz="1400" b="0" strike="noStrike" spc="-1">
                <a:solidFill>
                  <a:srgbClr val="000000"/>
                </a:solidFill>
                <a:latin typeface="Calibri"/>
              </a:endParaRPr>
            </a:p>
          </p:txBody>
        </p:sp>
      </p:grpSp>
      <p:grpSp>
        <p:nvGrpSpPr>
          <p:cNvPr id="119" name="Group 81"/>
          <p:cNvGrpSpPr/>
          <p:nvPr/>
        </p:nvGrpSpPr>
        <p:grpSpPr>
          <a:xfrm>
            <a:off x="2165040" y="2945880"/>
            <a:ext cx="7488000" cy="302760"/>
            <a:chOff x="2165040" y="2945880"/>
            <a:chExt cx="7488000" cy="302760"/>
          </a:xfrm>
        </p:grpSpPr>
        <p:sp>
          <p:nvSpPr>
            <p:cNvPr id="120" name="Rectangle 15"/>
            <p:cNvSpPr/>
            <p:nvPr/>
          </p:nvSpPr>
          <p:spPr>
            <a:xfrm>
              <a:off x="2165040" y="29610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Stichprobe</a:t>
              </a:r>
              <a:endParaRPr lang="de-DE" sz="1400" b="0" strike="noStrike" spc="-1">
                <a:solidFill>
                  <a:srgbClr val="000000"/>
                </a:solidFill>
                <a:latin typeface="Calibri"/>
              </a:endParaRPr>
            </a:p>
          </p:txBody>
        </p:sp>
        <p:sp>
          <p:nvSpPr>
            <p:cNvPr id="121" name="Rectangle 16"/>
            <p:cNvSpPr/>
            <p:nvPr/>
          </p:nvSpPr>
          <p:spPr>
            <a:xfrm>
              <a:off x="4757400" y="294588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Konstrukte, Indikatoren</a:t>
              </a:r>
              <a:endParaRPr lang="de-DE" sz="1400" b="0" strike="noStrike" spc="-1">
                <a:solidFill>
                  <a:srgbClr val="000000"/>
                </a:solidFill>
                <a:latin typeface="Calibri"/>
              </a:endParaRPr>
            </a:p>
          </p:txBody>
        </p:sp>
        <p:sp>
          <p:nvSpPr>
            <p:cNvPr id="122" name="Rectangle 17"/>
            <p:cNvSpPr/>
            <p:nvPr/>
          </p:nvSpPr>
          <p:spPr>
            <a:xfrm>
              <a:off x="7349400" y="29610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z.B. Fragebogen</a:t>
              </a:r>
              <a:endParaRPr lang="de-DE" sz="1400" b="0" strike="noStrike" spc="-1">
                <a:solidFill>
                  <a:srgbClr val="000000"/>
                </a:solidFill>
                <a:latin typeface="Calibri"/>
              </a:endParaRPr>
            </a:p>
          </p:txBody>
        </p:sp>
      </p:grpSp>
      <p:cxnSp>
        <p:nvCxnSpPr>
          <p:cNvPr id="123" name="Gerade Verbindung mit Pfeil 122"/>
          <p:cNvCxnSpPr>
            <a:stCxn id="114" idx="2"/>
            <a:endCxn id="116" idx="0"/>
          </p:cNvCxnSpPr>
          <p:nvPr/>
        </p:nvCxnSpPr>
        <p:spPr>
          <a:xfrm>
            <a:off x="5909040" y="2256480"/>
            <a:ext cx="360" cy="200880"/>
          </a:xfrm>
          <a:prstGeom prst="straightConnector1">
            <a:avLst/>
          </a:prstGeom>
          <a:ln w="31750">
            <a:solidFill>
              <a:srgbClr val="434343"/>
            </a:solidFill>
            <a:tailEnd type="triangle" w="med" len="med"/>
          </a:ln>
        </p:spPr>
      </p:cxnSp>
      <p:cxnSp>
        <p:nvCxnSpPr>
          <p:cNvPr id="124" name="Gerade Verbindung mit Pfeil 127"/>
          <p:cNvCxnSpPr>
            <a:stCxn id="116" idx="2"/>
            <a:endCxn id="121" idx="0"/>
          </p:cNvCxnSpPr>
          <p:nvPr/>
        </p:nvCxnSpPr>
        <p:spPr>
          <a:xfrm>
            <a:off x="5909040" y="2744640"/>
            <a:ext cx="360" cy="201600"/>
          </a:xfrm>
          <a:prstGeom prst="straightConnector1">
            <a:avLst/>
          </a:prstGeom>
          <a:ln w="31750">
            <a:solidFill>
              <a:srgbClr val="434343"/>
            </a:solidFill>
            <a:tailEnd type="triangle" w="med" len="med"/>
          </a:ln>
        </p:spPr>
      </p:cxnSp>
      <p:cxnSp>
        <p:nvCxnSpPr>
          <p:cNvPr id="125" name="Gerade Verbindung mit Pfeil 135"/>
          <p:cNvCxnSpPr>
            <a:stCxn id="117" idx="2"/>
            <a:endCxn id="122" idx="0"/>
          </p:cNvCxnSpPr>
          <p:nvPr/>
        </p:nvCxnSpPr>
        <p:spPr>
          <a:xfrm>
            <a:off x="8501040" y="2744640"/>
            <a:ext cx="360" cy="216720"/>
          </a:xfrm>
          <a:prstGeom prst="straightConnector1">
            <a:avLst/>
          </a:prstGeom>
          <a:ln w="31750">
            <a:solidFill>
              <a:srgbClr val="434343"/>
            </a:solidFill>
            <a:tailEnd type="triangle" w="med" len="med"/>
          </a:ln>
        </p:spPr>
      </p:cxnSp>
      <p:cxnSp>
        <p:nvCxnSpPr>
          <p:cNvPr id="126" name="Gerade Verbindung mit Pfeil 140"/>
          <p:cNvCxnSpPr>
            <a:stCxn id="118" idx="2"/>
            <a:endCxn id="120" idx="0"/>
          </p:cNvCxnSpPr>
          <p:nvPr/>
        </p:nvCxnSpPr>
        <p:spPr>
          <a:xfrm>
            <a:off x="3316680" y="2744640"/>
            <a:ext cx="360" cy="216720"/>
          </a:xfrm>
          <a:prstGeom prst="straightConnector1">
            <a:avLst/>
          </a:prstGeom>
          <a:ln w="31750">
            <a:solidFill>
              <a:srgbClr val="434343"/>
            </a:solidFill>
            <a:tailEnd type="triangle" w="med" len="med"/>
          </a:ln>
        </p:spPr>
      </p:cxnSp>
      <p:grpSp>
        <p:nvGrpSpPr>
          <p:cNvPr id="127" name="Group 111"/>
          <p:cNvGrpSpPr/>
          <p:nvPr/>
        </p:nvGrpSpPr>
        <p:grpSpPr>
          <a:xfrm>
            <a:off x="555840" y="1239840"/>
            <a:ext cx="11049480" cy="4492440"/>
            <a:chOff x="555840" y="1239840"/>
            <a:chExt cx="11049480" cy="4492440"/>
          </a:xfrm>
        </p:grpSpPr>
        <p:grpSp>
          <p:nvGrpSpPr>
            <p:cNvPr id="128" name="Group 1"/>
            <p:cNvGrpSpPr/>
            <p:nvPr/>
          </p:nvGrpSpPr>
          <p:grpSpPr>
            <a:xfrm>
              <a:off x="555840" y="1239840"/>
              <a:ext cx="11049480" cy="4492440"/>
              <a:chOff x="555840" y="1239840"/>
              <a:chExt cx="11049480" cy="4492440"/>
            </a:xfrm>
          </p:grpSpPr>
          <p:sp>
            <p:nvSpPr>
              <p:cNvPr id="129" name="Rectangle 6"/>
              <p:cNvSpPr/>
              <p:nvPr/>
            </p:nvSpPr>
            <p:spPr>
              <a:xfrm>
                <a:off x="591120" y="1892880"/>
                <a:ext cx="916920" cy="335520"/>
              </a:xfrm>
              <a:prstGeom prst="rect">
                <a:avLst/>
              </a:prstGeom>
              <a:noFill/>
              <a:ln w="9525">
                <a:noFill/>
              </a:ln>
            </p:spPr>
            <p:style>
              <a:lnRef idx="0">
                <a:scrgbClr r="0" g="0" b="0"/>
              </a:lnRef>
              <a:fillRef idx="0">
                <a:scrgbClr r="0" g="0" b="0"/>
              </a:fillRef>
              <a:effectRef idx="0">
                <a:scrgbClr r="0" g="0" b="0"/>
              </a:effectRef>
              <a:fontRef idx="minor"/>
            </p:style>
            <p:txBody>
              <a:bodyPr wrap="none" lIns="92160" tIns="46080" rIns="92160" bIns="46080" anchor="t">
                <a:spAutoFit/>
              </a:bodyPr>
              <a:lstStyle/>
              <a:p>
                <a:pPr defTabSz="762120">
                  <a:lnSpc>
                    <a:spcPct val="100000"/>
                  </a:lnSpc>
                </a:pPr>
                <a:r>
                  <a:rPr lang="de-DE" sz="1600" b="1" strike="noStrike" spc="-1">
                    <a:solidFill>
                      <a:schemeClr val="dk1"/>
                    </a:solidFill>
                    <a:latin typeface="Arial"/>
                  </a:rPr>
                  <a:t>Design </a:t>
                </a:r>
                <a:endParaRPr lang="de-DE" sz="1600" b="0" strike="noStrike" spc="-1">
                  <a:solidFill>
                    <a:srgbClr val="000000"/>
                  </a:solidFill>
                  <a:latin typeface="Calibri"/>
                </a:endParaRPr>
              </a:p>
            </p:txBody>
          </p:sp>
          <p:sp>
            <p:nvSpPr>
              <p:cNvPr id="130" name="Rectangle 18"/>
              <p:cNvSpPr/>
              <p:nvPr/>
            </p:nvSpPr>
            <p:spPr>
              <a:xfrm>
                <a:off x="555840" y="1881720"/>
                <a:ext cx="11049480" cy="1447200"/>
              </a:xfrm>
              <a:prstGeom prst="rect">
                <a:avLst/>
              </a:prstGeom>
              <a:noFill/>
              <a:ln w="15875" cap="rnd">
                <a:solidFill>
                  <a:srgbClr val="C30D1E"/>
                </a:solidFill>
                <a:round/>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defTabSz="914400">
                  <a:lnSpc>
                    <a:spcPct val="100000"/>
                  </a:lnSpc>
                </a:pPr>
                <a:endParaRPr lang="de-DE" sz="1800" b="0" strike="noStrike" spc="-1">
                  <a:solidFill>
                    <a:schemeClr val="dk1"/>
                  </a:solidFill>
                  <a:latin typeface="Calibri"/>
                </a:endParaRPr>
              </a:p>
            </p:txBody>
          </p:sp>
          <p:sp>
            <p:nvSpPr>
              <p:cNvPr id="131" name="Rectangle 8"/>
              <p:cNvSpPr/>
              <p:nvPr/>
            </p:nvSpPr>
            <p:spPr>
              <a:xfrm>
                <a:off x="586440" y="4962240"/>
                <a:ext cx="3156840" cy="335520"/>
              </a:xfrm>
              <a:prstGeom prst="rect">
                <a:avLst/>
              </a:prstGeom>
              <a:noFill/>
              <a:ln w="9525">
                <a:noFill/>
              </a:ln>
            </p:spPr>
            <p:style>
              <a:lnRef idx="0">
                <a:scrgbClr r="0" g="0" b="0"/>
              </a:lnRef>
              <a:fillRef idx="0">
                <a:scrgbClr r="0" g="0" b="0"/>
              </a:fillRef>
              <a:effectRef idx="0">
                <a:scrgbClr r="0" g="0" b="0"/>
              </a:effectRef>
              <a:fontRef idx="minor"/>
            </p:style>
            <p:txBody>
              <a:bodyPr lIns="92160" tIns="46080" rIns="92160" bIns="46080" anchor="t">
                <a:spAutoFit/>
              </a:bodyPr>
              <a:lstStyle/>
              <a:p>
                <a:pPr defTabSz="762120">
                  <a:lnSpc>
                    <a:spcPct val="100000"/>
                  </a:lnSpc>
                </a:pPr>
                <a:r>
                  <a:rPr lang="de-DE" sz="1600" b="1" strike="noStrike" spc="-1">
                    <a:solidFill>
                      <a:schemeClr val="dk1"/>
                    </a:solidFill>
                    <a:latin typeface="Arial"/>
                  </a:rPr>
                  <a:t>Datenauswertung </a:t>
                </a:r>
                <a:endParaRPr lang="de-DE" sz="1600" b="0" strike="noStrike" spc="-1">
                  <a:solidFill>
                    <a:srgbClr val="000000"/>
                  </a:solidFill>
                  <a:latin typeface="Calibri"/>
                </a:endParaRPr>
              </a:p>
            </p:txBody>
          </p:sp>
          <p:sp>
            <p:nvSpPr>
              <p:cNvPr id="132" name="Rectangle 26"/>
              <p:cNvSpPr/>
              <p:nvPr/>
            </p:nvSpPr>
            <p:spPr>
              <a:xfrm>
                <a:off x="555840" y="4637880"/>
                <a:ext cx="11049480" cy="1094400"/>
              </a:xfrm>
              <a:prstGeom prst="rect">
                <a:avLst/>
              </a:prstGeom>
              <a:noFill/>
              <a:ln w="15875" cap="rnd">
                <a:solidFill>
                  <a:srgbClr val="C30D1E"/>
                </a:solidFill>
                <a:round/>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defTabSz="914400">
                  <a:lnSpc>
                    <a:spcPct val="100000"/>
                  </a:lnSpc>
                </a:pPr>
                <a:endParaRPr lang="de-DE" sz="1600" b="0" strike="noStrike" spc="-1">
                  <a:solidFill>
                    <a:schemeClr val="dk1"/>
                  </a:solidFill>
                  <a:latin typeface="Arial"/>
                </a:endParaRPr>
              </a:p>
            </p:txBody>
          </p:sp>
          <p:sp>
            <p:nvSpPr>
              <p:cNvPr id="133" name="Rectangle 7"/>
              <p:cNvSpPr/>
              <p:nvPr/>
            </p:nvSpPr>
            <p:spPr>
              <a:xfrm>
                <a:off x="586440" y="3614400"/>
                <a:ext cx="2944800" cy="579240"/>
              </a:xfrm>
              <a:prstGeom prst="rect">
                <a:avLst/>
              </a:prstGeom>
              <a:noFill/>
              <a:ln w="9525">
                <a:noFill/>
              </a:ln>
            </p:spPr>
            <p:style>
              <a:lnRef idx="0">
                <a:scrgbClr r="0" g="0" b="0"/>
              </a:lnRef>
              <a:fillRef idx="0">
                <a:scrgbClr r="0" g="0" b="0"/>
              </a:fillRef>
              <a:effectRef idx="0">
                <a:scrgbClr r="0" g="0" b="0"/>
              </a:effectRef>
              <a:fontRef idx="minor"/>
            </p:style>
            <p:txBody>
              <a:bodyPr lIns="92160" tIns="46080" rIns="92160" bIns="46080" anchor="t">
                <a:spAutoFit/>
              </a:bodyPr>
              <a:lstStyle/>
              <a:p>
                <a:pPr defTabSz="762120">
                  <a:lnSpc>
                    <a:spcPct val="100000"/>
                  </a:lnSpc>
                </a:pPr>
                <a:r>
                  <a:rPr lang="de-DE" sz="1600" b="1" strike="noStrike" spc="-1">
                    <a:solidFill>
                      <a:schemeClr val="dk1"/>
                    </a:solidFill>
                    <a:latin typeface="Arial"/>
                  </a:rPr>
                  <a:t>Datenerhebung </a:t>
                </a:r>
                <a:br>
                  <a:rPr sz="1600"/>
                </a:br>
                <a:r>
                  <a:rPr lang="de-DE" sz="1600" b="1" strike="noStrike" spc="-1">
                    <a:solidFill>
                      <a:schemeClr val="dk1"/>
                    </a:solidFill>
                    <a:latin typeface="Arial"/>
                  </a:rPr>
                  <a:t>&amp; -aufbereitung</a:t>
                </a:r>
                <a:endParaRPr lang="de-DE" sz="1600" b="0" strike="noStrike" spc="-1">
                  <a:solidFill>
                    <a:srgbClr val="000000"/>
                  </a:solidFill>
                  <a:latin typeface="Calibri"/>
                </a:endParaRPr>
              </a:p>
            </p:txBody>
          </p:sp>
          <p:sp>
            <p:nvSpPr>
              <p:cNvPr id="134" name="Rectangle 21"/>
              <p:cNvSpPr/>
              <p:nvPr/>
            </p:nvSpPr>
            <p:spPr>
              <a:xfrm>
                <a:off x="555840" y="3413880"/>
                <a:ext cx="11049480" cy="1155600"/>
              </a:xfrm>
              <a:prstGeom prst="rect">
                <a:avLst/>
              </a:prstGeom>
              <a:noFill/>
              <a:ln w="15875" cap="rnd">
                <a:solidFill>
                  <a:srgbClr val="C30D1E"/>
                </a:solidFill>
                <a:round/>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defTabSz="914400">
                  <a:lnSpc>
                    <a:spcPct val="100000"/>
                  </a:lnSpc>
                </a:pPr>
                <a:endParaRPr lang="de-DE" sz="1800" b="0" strike="noStrike" spc="-1">
                  <a:solidFill>
                    <a:schemeClr val="dk1"/>
                  </a:solidFill>
                  <a:latin typeface="Calibri"/>
                </a:endParaRPr>
              </a:p>
            </p:txBody>
          </p:sp>
          <p:sp>
            <p:nvSpPr>
              <p:cNvPr id="135" name="Rectangle 5"/>
              <p:cNvSpPr/>
              <p:nvPr/>
            </p:nvSpPr>
            <p:spPr>
              <a:xfrm>
                <a:off x="591480" y="1243800"/>
                <a:ext cx="996120" cy="335520"/>
              </a:xfrm>
              <a:prstGeom prst="rect">
                <a:avLst/>
              </a:prstGeom>
              <a:noFill/>
              <a:ln w="9525">
                <a:noFill/>
              </a:ln>
            </p:spPr>
            <p:style>
              <a:lnRef idx="0">
                <a:scrgbClr r="0" g="0" b="0"/>
              </a:lnRef>
              <a:fillRef idx="0">
                <a:scrgbClr r="0" g="0" b="0"/>
              </a:fillRef>
              <a:effectRef idx="0">
                <a:scrgbClr r="0" g="0" b="0"/>
              </a:effectRef>
              <a:fontRef idx="minor"/>
            </p:style>
            <p:txBody>
              <a:bodyPr wrap="none" lIns="92160" tIns="46080" rIns="92160" bIns="46080" anchor="t">
                <a:spAutoFit/>
              </a:bodyPr>
              <a:lstStyle/>
              <a:p>
                <a:pPr defTabSz="762120">
                  <a:lnSpc>
                    <a:spcPct val="100000"/>
                  </a:lnSpc>
                </a:pPr>
                <a:r>
                  <a:rPr lang="de-DE" sz="1600" b="1" strike="noStrike" spc="-1">
                    <a:solidFill>
                      <a:schemeClr val="dk1"/>
                    </a:solidFill>
                    <a:latin typeface="Arial"/>
                  </a:rPr>
                  <a:t>Problem</a:t>
                </a:r>
                <a:endParaRPr lang="de-DE" sz="1600" b="0" strike="noStrike" spc="-1">
                  <a:solidFill>
                    <a:srgbClr val="000000"/>
                  </a:solidFill>
                  <a:latin typeface="Calibri"/>
                </a:endParaRPr>
              </a:p>
            </p:txBody>
          </p:sp>
          <p:sp>
            <p:nvSpPr>
              <p:cNvPr id="136" name="Rectangle 10"/>
              <p:cNvSpPr/>
              <p:nvPr/>
            </p:nvSpPr>
            <p:spPr>
              <a:xfrm>
                <a:off x="555840" y="1239840"/>
                <a:ext cx="11049480" cy="553320"/>
              </a:xfrm>
              <a:prstGeom prst="rect">
                <a:avLst/>
              </a:prstGeom>
              <a:noFill/>
              <a:ln w="15875" cap="rnd">
                <a:solidFill>
                  <a:srgbClr val="C30D1E"/>
                </a:solidFill>
                <a:round/>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endParaRPr lang="de-DE" sz="1800" b="0" strike="noStrike" spc="-1">
                  <a:solidFill>
                    <a:schemeClr val="dk1"/>
                  </a:solidFill>
                  <a:latin typeface="Calibri"/>
                </a:endParaRPr>
              </a:p>
            </p:txBody>
          </p:sp>
        </p:grpSp>
        <p:cxnSp>
          <p:nvCxnSpPr>
            <p:cNvPr id="137" name="Form 144"/>
            <p:cNvCxnSpPr>
              <a:stCxn id="120" idx="2"/>
            </p:cNvCxnSpPr>
            <p:nvPr/>
          </p:nvCxnSpPr>
          <p:spPr>
            <a:xfrm rot="16200000" flipH="1">
              <a:off x="3854880" y="2710080"/>
              <a:ext cx="370440" cy="1447200"/>
            </a:xfrm>
            <a:prstGeom prst="bentConnector3">
              <a:avLst>
                <a:gd name="adj1" fmla="val 100000"/>
              </a:avLst>
            </a:prstGeom>
            <a:ln w="31750">
              <a:solidFill>
                <a:srgbClr val="434343"/>
              </a:solidFill>
              <a:tailEnd type="triangle" w="med" len="med"/>
            </a:ln>
          </p:spPr>
        </p:cxnSp>
        <p:cxnSp>
          <p:nvCxnSpPr>
            <p:cNvPr id="138" name="Form 145"/>
            <p:cNvCxnSpPr>
              <a:stCxn id="122" idx="2"/>
            </p:cNvCxnSpPr>
            <p:nvPr/>
          </p:nvCxnSpPr>
          <p:spPr>
            <a:xfrm rot="5400000">
              <a:off x="7598880" y="2710800"/>
              <a:ext cx="364680" cy="1440360"/>
            </a:xfrm>
            <a:prstGeom prst="bentConnector3">
              <a:avLst>
                <a:gd name="adj1" fmla="val 100000"/>
              </a:avLst>
            </a:prstGeom>
            <a:ln w="31750">
              <a:solidFill>
                <a:srgbClr val="434343"/>
              </a:solidFill>
              <a:tailEnd type="triangle" w="med" len="med"/>
            </a:ln>
          </p:spPr>
        </p:cxnSp>
        <p:sp>
          <p:nvSpPr>
            <p:cNvPr id="139" name="Rectangle 19"/>
            <p:cNvSpPr/>
            <p:nvPr/>
          </p:nvSpPr>
          <p:spPr>
            <a:xfrm>
              <a:off x="4757400" y="34668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Erhebung</a:t>
              </a:r>
              <a:endParaRPr lang="de-DE" sz="1400" b="0" strike="noStrike" spc="-1">
                <a:solidFill>
                  <a:srgbClr val="000000"/>
                </a:solidFill>
                <a:latin typeface="Calibri"/>
              </a:endParaRPr>
            </a:p>
          </p:txBody>
        </p:sp>
        <p:sp>
          <p:nvSpPr>
            <p:cNvPr id="140" name="Rectangle 20"/>
            <p:cNvSpPr/>
            <p:nvPr/>
          </p:nvSpPr>
          <p:spPr>
            <a:xfrm>
              <a:off x="4736880" y="419184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Datensatz</a:t>
              </a:r>
              <a:endParaRPr lang="de-DE" sz="1400" b="0" strike="noStrike" spc="-1">
                <a:solidFill>
                  <a:srgbClr val="000000"/>
                </a:solidFill>
                <a:latin typeface="Calibri"/>
              </a:endParaRPr>
            </a:p>
          </p:txBody>
        </p:sp>
        <p:sp>
          <p:nvSpPr>
            <p:cNvPr id="141" name="Rectangle 49"/>
            <p:cNvSpPr/>
            <p:nvPr/>
          </p:nvSpPr>
          <p:spPr>
            <a:xfrm>
              <a:off x="4743000" y="38358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Bereinigung</a:t>
              </a:r>
              <a:endParaRPr lang="de-DE" sz="1400" b="0" strike="noStrike" spc="-1">
                <a:solidFill>
                  <a:srgbClr val="000000"/>
                </a:solidFill>
                <a:latin typeface="Calibri"/>
              </a:endParaRPr>
            </a:p>
          </p:txBody>
        </p:sp>
        <p:cxnSp>
          <p:nvCxnSpPr>
            <p:cNvPr id="142" name="Gekrümmte Verbindung 148"/>
            <p:cNvCxnSpPr>
              <a:stCxn id="139" idx="3"/>
              <a:endCxn id="141" idx="3"/>
            </p:cNvCxnSpPr>
            <p:nvPr/>
          </p:nvCxnSpPr>
          <p:spPr>
            <a:xfrm flipH="1">
              <a:off x="7046640" y="3610440"/>
              <a:ext cx="14760" cy="369360"/>
            </a:xfrm>
            <a:prstGeom prst="curvedConnector3">
              <a:avLst>
                <a:gd name="adj1" fmla="val -1412500"/>
              </a:avLst>
            </a:prstGeom>
            <a:ln w="31750">
              <a:solidFill>
                <a:srgbClr val="434343"/>
              </a:solidFill>
              <a:bevel/>
              <a:tailEnd type="triangle" w="med" len="med"/>
            </a:ln>
          </p:spPr>
        </p:cxnSp>
        <p:grpSp>
          <p:nvGrpSpPr>
            <p:cNvPr id="143" name="Group 65"/>
            <p:cNvGrpSpPr/>
            <p:nvPr/>
          </p:nvGrpSpPr>
          <p:grpSpPr>
            <a:xfrm>
              <a:off x="3175920" y="4702320"/>
              <a:ext cx="5472000" cy="975240"/>
              <a:chOff x="3175920" y="4702320"/>
              <a:chExt cx="5472000" cy="975240"/>
            </a:xfrm>
          </p:grpSpPr>
          <p:sp>
            <p:nvSpPr>
              <p:cNvPr id="144" name="Rectangle 22"/>
              <p:cNvSpPr/>
              <p:nvPr/>
            </p:nvSpPr>
            <p:spPr>
              <a:xfrm>
                <a:off x="6344280" y="470232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Konfirmation</a:t>
                </a:r>
                <a:endParaRPr lang="de-DE" sz="1400" b="0" strike="noStrike" spc="-1">
                  <a:solidFill>
                    <a:srgbClr val="000000"/>
                  </a:solidFill>
                  <a:latin typeface="Calibri"/>
                </a:endParaRPr>
              </a:p>
            </p:txBody>
          </p:sp>
          <p:sp>
            <p:nvSpPr>
              <p:cNvPr id="145" name="Rectangle 23"/>
              <p:cNvSpPr/>
              <p:nvPr/>
            </p:nvSpPr>
            <p:spPr>
              <a:xfrm>
                <a:off x="3175920" y="470484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Exploration</a:t>
                </a:r>
                <a:endParaRPr lang="de-DE" sz="1400" b="0" strike="noStrike" spc="-1">
                  <a:solidFill>
                    <a:srgbClr val="000000"/>
                  </a:solidFill>
                  <a:latin typeface="Calibri"/>
                </a:endParaRPr>
              </a:p>
            </p:txBody>
          </p:sp>
          <p:sp>
            <p:nvSpPr>
              <p:cNvPr id="146" name="Rectangle 24"/>
              <p:cNvSpPr/>
              <p:nvPr/>
            </p:nvSpPr>
            <p:spPr>
              <a:xfrm>
                <a:off x="4757040" y="504576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Interpretation</a:t>
                </a:r>
                <a:endParaRPr lang="de-DE" sz="1400" b="0" strike="noStrike" spc="-1">
                  <a:solidFill>
                    <a:srgbClr val="000000"/>
                  </a:solidFill>
                  <a:latin typeface="Calibri"/>
                </a:endParaRPr>
              </a:p>
            </p:txBody>
          </p:sp>
          <p:sp>
            <p:nvSpPr>
              <p:cNvPr id="147" name="Rectangle 25"/>
              <p:cNvSpPr/>
              <p:nvPr/>
            </p:nvSpPr>
            <p:spPr>
              <a:xfrm>
                <a:off x="4757040" y="538992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Bericht</a:t>
                </a:r>
                <a:endParaRPr lang="de-DE" sz="1400" b="0" strike="noStrike" spc="-1">
                  <a:solidFill>
                    <a:srgbClr val="000000"/>
                  </a:solidFill>
                  <a:latin typeface="Calibri"/>
                </a:endParaRPr>
              </a:p>
            </p:txBody>
          </p:sp>
          <p:cxnSp>
            <p:nvCxnSpPr>
              <p:cNvPr id="148" name="Gekrümmte Verbindung 93"/>
              <p:cNvCxnSpPr/>
              <p:nvPr/>
            </p:nvCxnSpPr>
            <p:spPr>
              <a:xfrm rot="10800000" flipV="1">
                <a:off x="7060680" y="4989960"/>
                <a:ext cx="435600" cy="199440"/>
              </a:xfrm>
              <a:prstGeom prst="curvedConnector3">
                <a:avLst>
                  <a:gd name="adj1" fmla="val 24979"/>
                </a:avLst>
              </a:prstGeom>
              <a:ln w="31750">
                <a:solidFill>
                  <a:srgbClr val="434343"/>
                </a:solidFill>
                <a:bevel/>
                <a:tailEnd type="triangle" w="med" len="med"/>
              </a:ln>
            </p:spPr>
          </p:cxnSp>
          <p:cxnSp>
            <p:nvCxnSpPr>
              <p:cNvPr id="149" name="Gekrümmte Verbindung 96"/>
              <p:cNvCxnSpPr/>
              <p:nvPr/>
            </p:nvCxnSpPr>
            <p:spPr>
              <a:xfrm>
                <a:off x="4327560" y="4992480"/>
                <a:ext cx="429840" cy="197280"/>
              </a:xfrm>
              <a:prstGeom prst="curvedConnector3">
                <a:avLst>
                  <a:gd name="adj1" fmla="val 25062"/>
                </a:avLst>
              </a:prstGeom>
              <a:ln w="31750">
                <a:solidFill>
                  <a:srgbClr val="434343"/>
                </a:solidFill>
                <a:bevel/>
                <a:tailEnd type="triangle" w="med" len="med"/>
              </a:ln>
            </p:spPr>
          </p:cxnSp>
          <p:cxnSp>
            <p:nvCxnSpPr>
              <p:cNvPr id="150" name="Gekrümmte Verbindung 120"/>
              <p:cNvCxnSpPr/>
              <p:nvPr/>
            </p:nvCxnSpPr>
            <p:spPr>
              <a:xfrm rot="16200000" flipH="1">
                <a:off x="6895080" y="5355000"/>
                <a:ext cx="344880" cy="12960"/>
              </a:xfrm>
              <a:prstGeom prst="curvedConnector3">
                <a:avLst>
                  <a:gd name="adj1" fmla="val 25078"/>
                </a:avLst>
              </a:prstGeom>
              <a:ln w="31750">
                <a:solidFill>
                  <a:srgbClr val="434343"/>
                </a:solidFill>
                <a:bevel/>
                <a:tailEnd type="triangle" w="med" len="med"/>
              </a:ln>
            </p:spPr>
          </p:cxnSp>
        </p:grpSp>
        <p:cxnSp>
          <p:nvCxnSpPr>
            <p:cNvPr id="151" name="Gekrümmte Verbindung 148"/>
            <p:cNvCxnSpPr/>
            <p:nvPr/>
          </p:nvCxnSpPr>
          <p:spPr>
            <a:xfrm rot="5400000">
              <a:off x="6855120" y="4149000"/>
              <a:ext cx="369360" cy="14760"/>
            </a:xfrm>
            <a:prstGeom prst="curvedConnector3">
              <a:avLst>
                <a:gd name="adj1" fmla="val 25073"/>
              </a:avLst>
            </a:prstGeom>
            <a:ln w="31750">
              <a:solidFill>
                <a:srgbClr val="434343"/>
              </a:solidFill>
              <a:bevel/>
              <a:tailEnd type="triangle" w="med" len="med"/>
            </a:ln>
          </p:spPr>
        </p:cxnSp>
      </p:grpSp>
      <p:cxnSp>
        <p:nvCxnSpPr>
          <p:cNvPr id="152" name="Gerade Verbindung mit Pfeil 127"/>
          <p:cNvCxnSpPr/>
          <p:nvPr/>
        </p:nvCxnSpPr>
        <p:spPr>
          <a:xfrm>
            <a:off x="5146920" y="4479480"/>
            <a:ext cx="360" cy="236520"/>
          </a:xfrm>
          <a:prstGeom prst="straightConnector1">
            <a:avLst/>
          </a:prstGeom>
          <a:ln w="31750">
            <a:solidFill>
              <a:srgbClr val="434343"/>
            </a:solidFill>
            <a:tailEnd type="triangle" w="med" len="med"/>
          </a:ln>
        </p:spPr>
      </p:cxnSp>
      <p:cxnSp>
        <p:nvCxnSpPr>
          <p:cNvPr id="153" name="Gerade Verbindung mit Pfeil 127"/>
          <p:cNvCxnSpPr/>
          <p:nvPr/>
        </p:nvCxnSpPr>
        <p:spPr>
          <a:xfrm>
            <a:off x="6824880" y="4479480"/>
            <a:ext cx="360" cy="236520"/>
          </a:xfrm>
          <a:prstGeom prst="straightConnector1">
            <a:avLst/>
          </a:prstGeom>
          <a:ln w="31750">
            <a:solidFill>
              <a:srgbClr val="434343"/>
            </a:solidFill>
            <a:tailEnd type="triangle" w="med" len="med"/>
          </a:ln>
        </p:spPr>
      </p:cxnSp>
      <p:cxnSp>
        <p:nvCxnSpPr>
          <p:cNvPr id="154" name="Gerade Verbindung mit Pfeil 177"/>
          <p:cNvCxnSpPr/>
          <p:nvPr/>
        </p:nvCxnSpPr>
        <p:spPr>
          <a:xfrm>
            <a:off x="4950720" y="1681200"/>
            <a:ext cx="360" cy="299520"/>
          </a:xfrm>
          <a:prstGeom prst="straightConnector1">
            <a:avLst/>
          </a:prstGeom>
          <a:ln w="31750">
            <a:solidFill>
              <a:srgbClr val="434343"/>
            </a:solidFill>
            <a:tailEnd type="triangle" w="med" len="med"/>
          </a:ln>
        </p:spPr>
      </p:cxnSp>
      <p:cxnSp>
        <p:nvCxnSpPr>
          <p:cNvPr id="155" name="Gerade Verbindung mit Pfeil 177"/>
          <p:cNvCxnSpPr/>
          <p:nvPr/>
        </p:nvCxnSpPr>
        <p:spPr>
          <a:xfrm>
            <a:off x="6797880" y="1669680"/>
            <a:ext cx="360" cy="299520"/>
          </a:xfrm>
          <a:prstGeom prst="straightConnector1">
            <a:avLst/>
          </a:prstGeom>
          <a:ln w="31750">
            <a:solidFill>
              <a:srgbClr val="434343"/>
            </a:solidFill>
            <a:tailEnd type="triangle" w="med" len="med"/>
          </a:ln>
        </p:spPr>
      </p:cxnSp>
      <p:cxnSp>
        <p:nvCxnSpPr>
          <p:cNvPr id="156" name="Gerade Verbindung mit Pfeil 127"/>
          <p:cNvCxnSpPr>
            <a:endCxn id="139" idx="0"/>
          </p:cNvCxnSpPr>
          <p:nvPr/>
        </p:nvCxnSpPr>
        <p:spPr>
          <a:xfrm>
            <a:off x="5909040" y="3230280"/>
            <a:ext cx="360" cy="236880"/>
          </a:xfrm>
          <a:prstGeom prst="straightConnector1">
            <a:avLst/>
          </a:prstGeom>
          <a:ln w="31750">
            <a:solidFill>
              <a:srgbClr val="434343"/>
            </a:solidFill>
            <a:tailEnd type="triangle" w="med" len="med"/>
          </a:ln>
        </p:spPr>
      </p:cxnSp>
      <p:cxnSp>
        <p:nvCxnSpPr>
          <p:cNvPr id="157" name="Form 145"/>
          <p:cNvCxnSpPr>
            <a:stCxn id="114" idx="3"/>
            <a:endCxn id="117" idx="0"/>
          </p:cNvCxnSpPr>
          <p:nvPr/>
        </p:nvCxnSpPr>
        <p:spPr>
          <a:xfrm>
            <a:off x="7061040" y="2112480"/>
            <a:ext cx="1440360" cy="344880"/>
          </a:xfrm>
          <a:prstGeom prst="bentConnector2">
            <a:avLst/>
          </a:prstGeom>
          <a:ln w="31750">
            <a:solidFill>
              <a:srgbClr val="434343"/>
            </a:solidFill>
            <a:tailEnd type="triangle" w="med" len="med"/>
          </a:ln>
        </p:spPr>
      </p:cxnSp>
      <p:cxnSp>
        <p:nvCxnSpPr>
          <p:cNvPr id="158" name="Form 145"/>
          <p:cNvCxnSpPr>
            <a:endCxn id="118" idx="0"/>
          </p:cNvCxnSpPr>
          <p:nvPr/>
        </p:nvCxnSpPr>
        <p:spPr>
          <a:xfrm rot="5400000">
            <a:off x="3867840" y="1561680"/>
            <a:ext cx="344520" cy="1447200"/>
          </a:xfrm>
          <a:prstGeom prst="bentConnector3">
            <a:avLst>
              <a:gd name="adj1" fmla="val 0"/>
            </a:avLst>
          </a:prstGeom>
          <a:ln w="31750">
            <a:solidFill>
              <a:srgbClr val="434343"/>
            </a:solidFill>
            <a:tailEnd type="triangl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p:nvPr>
        </p:nvSpPr>
        <p:spPr>
          <a:xfrm>
            <a:off x="1082880" y="27115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en-DE" sz="3000" b="0" strike="noStrike" spc="-1">
                <a:solidFill>
                  <a:srgbClr val="C40D1E"/>
                </a:solidFill>
                <a:latin typeface="Arial"/>
              </a:rPr>
              <a:t>15 Minuten Pause</a:t>
            </a:r>
            <a:endParaRPr lang="de-DE" sz="3000" b="0" strike="noStrike" spc="-1">
              <a:solidFill>
                <a:schemeClr val="dk1"/>
              </a:solidFill>
              <a:latin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PlaceHolder 1"/>
          <p:cNvSpPr>
            <a:spLocks noGrp="1"/>
          </p:cNvSpPr>
          <p:nvPr>
            <p:ph/>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en-DE" sz="2400" b="0" strike="noStrike" spc="-1">
                <a:solidFill>
                  <a:srgbClr val="C40D1E"/>
                </a:solidFill>
                <a:latin typeface="Arial"/>
              </a:rPr>
              <a:t>Der Marktforschungsprozess</a:t>
            </a:r>
            <a:endParaRPr lang="de-DE" sz="2400" b="0" strike="noStrike" spc="-1">
              <a:solidFill>
                <a:schemeClr val="dk1"/>
              </a:solidFill>
              <a:latin typeface="Calibri"/>
            </a:endParaRPr>
          </a:p>
        </p:txBody>
      </p:sp>
      <p:grpSp>
        <p:nvGrpSpPr>
          <p:cNvPr id="161" name="Group 16"/>
          <p:cNvGrpSpPr/>
          <p:nvPr/>
        </p:nvGrpSpPr>
        <p:grpSpPr>
          <a:xfrm>
            <a:off x="3062520" y="1383480"/>
            <a:ext cx="5488200" cy="287640"/>
            <a:chOff x="3062520" y="1383480"/>
            <a:chExt cx="5488200" cy="287640"/>
          </a:xfrm>
        </p:grpSpPr>
        <p:sp>
          <p:nvSpPr>
            <p:cNvPr id="162" name="Rectangle 4"/>
            <p:cNvSpPr/>
            <p:nvPr/>
          </p:nvSpPr>
          <p:spPr>
            <a:xfrm>
              <a:off x="3062520" y="1383480"/>
              <a:ext cx="2303640" cy="287640"/>
            </a:xfrm>
            <a:prstGeom prst="rect">
              <a:avLst/>
            </a:prstGeom>
            <a:noFill/>
            <a:ln w="63500">
              <a:solidFill>
                <a:srgbClr val="C30D1E"/>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Problemdefinition</a:t>
              </a:r>
              <a:endParaRPr lang="de-DE" sz="1400" b="0" strike="noStrike" spc="-1">
                <a:solidFill>
                  <a:srgbClr val="000000"/>
                </a:solidFill>
                <a:latin typeface="Calibri"/>
              </a:endParaRPr>
            </a:p>
          </p:txBody>
        </p:sp>
        <p:sp>
          <p:nvSpPr>
            <p:cNvPr id="163" name="Rectangle 9"/>
            <p:cNvSpPr/>
            <p:nvPr/>
          </p:nvSpPr>
          <p:spPr>
            <a:xfrm>
              <a:off x="6247080" y="138348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Hypothesenbildung</a:t>
              </a:r>
              <a:endParaRPr lang="de-DE" sz="1400" b="0" strike="noStrike" spc="-1">
                <a:solidFill>
                  <a:srgbClr val="000000"/>
                </a:solidFill>
                <a:latin typeface="Calibri"/>
              </a:endParaRPr>
            </a:p>
          </p:txBody>
        </p:sp>
        <p:cxnSp>
          <p:nvCxnSpPr>
            <p:cNvPr id="164" name="Gerade Verbindung mit Pfeil 112"/>
            <p:cNvCxnSpPr>
              <a:stCxn id="162" idx="3"/>
              <a:endCxn id="163" idx="1"/>
            </p:cNvCxnSpPr>
            <p:nvPr/>
          </p:nvCxnSpPr>
          <p:spPr>
            <a:xfrm>
              <a:off x="5366160" y="1527120"/>
              <a:ext cx="881280" cy="360"/>
            </a:xfrm>
            <a:prstGeom prst="straightConnector1">
              <a:avLst/>
            </a:prstGeom>
            <a:ln w="31750">
              <a:solidFill>
                <a:srgbClr val="434343"/>
              </a:solidFill>
              <a:headEnd type="triangle" w="med" len="med"/>
              <a:tailEnd type="triangle" w="med" len="med"/>
            </a:ln>
          </p:spPr>
        </p:cxnSp>
      </p:grpSp>
      <p:sp>
        <p:nvSpPr>
          <p:cNvPr id="165" name="Rectangle 13"/>
          <p:cNvSpPr/>
          <p:nvPr/>
        </p:nvSpPr>
        <p:spPr>
          <a:xfrm>
            <a:off x="4757400" y="196884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Operationalisierung</a:t>
            </a:r>
            <a:endParaRPr lang="de-DE" sz="1400" b="0" strike="noStrike" spc="-1">
              <a:solidFill>
                <a:srgbClr val="000000"/>
              </a:solidFill>
              <a:latin typeface="Calibri"/>
            </a:endParaRPr>
          </a:p>
        </p:txBody>
      </p:sp>
      <p:grpSp>
        <p:nvGrpSpPr>
          <p:cNvPr id="166" name="Group 79"/>
          <p:cNvGrpSpPr/>
          <p:nvPr/>
        </p:nvGrpSpPr>
        <p:grpSpPr>
          <a:xfrm>
            <a:off x="2165040" y="2457000"/>
            <a:ext cx="7488000" cy="287640"/>
            <a:chOff x="2165040" y="2457000"/>
            <a:chExt cx="7488000" cy="287640"/>
          </a:xfrm>
        </p:grpSpPr>
        <p:sp>
          <p:nvSpPr>
            <p:cNvPr id="167" name="Rectangle 11"/>
            <p:cNvSpPr/>
            <p:nvPr/>
          </p:nvSpPr>
          <p:spPr>
            <a:xfrm>
              <a:off x="4757400" y="24570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Inhalte</a:t>
              </a:r>
              <a:endParaRPr lang="de-DE" sz="1400" b="0" strike="noStrike" spc="-1">
                <a:solidFill>
                  <a:srgbClr val="000000"/>
                </a:solidFill>
                <a:latin typeface="Calibri"/>
              </a:endParaRPr>
            </a:p>
          </p:txBody>
        </p:sp>
        <p:sp>
          <p:nvSpPr>
            <p:cNvPr id="168" name="Rectangle 12"/>
            <p:cNvSpPr/>
            <p:nvPr/>
          </p:nvSpPr>
          <p:spPr>
            <a:xfrm>
              <a:off x="7349400" y="24570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Methoden</a:t>
              </a:r>
              <a:endParaRPr lang="de-DE" sz="1400" b="0" strike="noStrike" spc="-1">
                <a:solidFill>
                  <a:srgbClr val="000000"/>
                </a:solidFill>
                <a:latin typeface="Calibri"/>
              </a:endParaRPr>
            </a:p>
          </p:txBody>
        </p:sp>
        <p:sp>
          <p:nvSpPr>
            <p:cNvPr id="169" name="Rectangle 14"/>
            <p:cNvSpPr/>
            <p:nvPr/>
          </p:nvSpPr>
          <p:spPr>
            <a:xfrm>
              <a:off x="2165040" y="24570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Subjekte</a:t>
              </a:r>
              <a:endParaRPr lang="de-DE" sz="1400" b="0" strike="noStrike" spc="-1">
                <a:solidFill>
                  <a:srgbClr val="000000"/>
                </a:solidFill>
                <a:latin typeface="Calibri"/>
              </a:endParaRPr>
            </a:p>
          </p:txBody>
        </p:sp>
      </p:grpSp>
      <p:grpSp>
        <p:nvGrpSpPr>
          <p:cNvPr id="170" name="Group 81"/>
          <p:cNvGrpSpPr/>
          <p:nvPr/>
        </p:nvGrpSpPr>
        <p:grpSpPr>
          <a:xfrm>
            <a:off x="2165040" y="2945880"/>
            <a:ext cx="7488000" cy="302760"/>
            <a:chOff x="2165040" y="2945880"/>
            <a:chExt cx="7488000" cy="302760"/>
          </a:xfrm>
        </p:grpSpPr>
        <p:sp>
          <p:nvSpPr>
            <p:cNvPr id="171" name="Rectangle 15"/>
            <p:cNvSpPr/>
            <p:nvPr/>
          </p:nvSpPr>
          <p:spPr>
            <a:xfrm>
              <a:off x="2165040" y="29610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Stichprobe</a:t>
              </a:r>
              <a:endParaRPr lang="de-DE" sz="1400" b="0" strike="noStrike" spc="-1">
                <a:solidFill>
                  <a:srgbClr val="000000"/>
                </a:solidFill>
                <a:latin typeface="Calibri"/>
              </a:endParaRPr>
            </a:p>
          </p:txBody>
        </p:sp>
        <p:sp>
          <p:nvSpPr>
            <p:cNvPr id="172" name="Rectangle 16"/>
            <p:cNvSpPr/>
            <p:nvPr/>
          </p:nvSpPr>
          <p:spPr>
            <a:xfrm>
              <a:off x="4757400" y="294588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Konstrukte, Indikatoren</a:t>
              </a:r>
              <a:endParaRPr lang="de-DE" sz="1400" b="0" strike="noStrike" spc="-1">
                <a:solidFill>
                  <a:srgbClr val="000000"/>
                </a:solidFill>
                <a:latin typeface="Calibri"/>
              </a:endParaRPr>
            </a:p>
          </p:txBody>
        </p:sp>
        <p:sp>
          <p:nvSpPr>
            <p:cNvPr id="173" name="Rectangle 17"/>
            <p:cNvSpPr/>
            <p:nvPr/>
          </p:nvSpPr>
          <p:spPr>
            <a:xfrm>
              <a:off x="7349400" y="29610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z.B. Fragebogen</a:t>
              </a:r>
              <a:endParaRPr lang="de-DE" sz="1400" b="0" strike="noStrike" spc="-1">
                <a:solidFill>
                  <a:srgbClr val="000000"/>
                </a:solidFill>
                <a:latin typeface="Calibri"/>
              </a:endParaRPr>
            </a:p>
          </p:txBody>
        </p:sp>
      </p:grpSp>
      <p:cxnSp>
        <p:nvCxnSpPr>
          <p:cNvPr id="174" name="Gerade Verbindung mit Pfeil 122"/>
          <p:cNvCxnSpPr>
            <a:stCxn id="165" idx="2"/>
            <a:endCxn id="167" idx="0"/>
          </p:cNvCxnSpPr>
          <p:nvPr/>
        </p:nvCxnSpPr>
        <p:spPr>
          <a:xfrm>
            <a:off x="5909040" y="2256480"/>
            <a:ext cx="360" cy="200880"/>
          </a:xfrm>
          <a:prstGeom prst="straightConnector1">
            <a:avLst/>
          </a:prstGeom>
          <a:ln w="31750">
            <a:solidFill>
              <a:srgbClr val="434343"/>
            </a:solidFill>
            <a:tailEnd type="triangle" w="med" len="med"/>
          </a:ln>
        </p:spPr>
      </p:cxnSp>
      <p:cxnSp>
        <p:nvCxnSpPr>
          <p:cNvPr id="175" name="Gerade Verbindung mit Pfeil 127"/>
          <p:cNvCxnSpPr>
            <a:stCxn id="167" idx="2"/>
            <a:endCxn id="172" idx="0"/>
          </p:cNvCxnSpPr>
          <p:nvPr/>
        </p:nvCxnSpPr>
        <p:spPr>
          <a:xfrm>
            <a:off x="5909040" y="2744640"/>
            <a:ext cx="360" cy="201600"/>
          </a:xfrm>
          <a:prstGeom prst="straightConnector1">
            <a:avLst/>
          </a:prstGeom>
          <a:ln w="31750">
            <a:solidFill>
              <a:srgbClr val="434343"/>
            </a:solidFill>
            <a:tailEnd type="triangle" w="med" len="med"/>
          </a:ln>
        </p:spPr>
      </p:cxnSp>
      <p:cxnSp>
        <p:nvCxnSpPr>
          <p:cNvPr id="176" name="Gerade Verbindung mit Pfeil 135"/>
          <p:cNvCxnSpPr>
            <a:stCxn id="168" idx="2"/>
            <a:endCxn id="173" idx="0"/>
          </p:cNvCxnSpPr>
          <p:nvPr/>
        </p:nvCxnSpPr>
        <p:spPr>
          <a:xfrm>
            <a:off x="8501040" y="2744640"/>
            <a:ext cx="360" cy="216720"/>
          </a:xfrm>
          <a:prstGeom prst="straightConnector1">
            <a:avLst/>
          </a:prstGeom>
          <a:ln w="31750">
            <a:solidFill>
              <a:srgbClr val="434343"/>
            </a:solidFill>
            <a:tailEnd type="triangle" w="med" len="med"/>
          </a:ln>
        </p:spPr>
      </p:cxnSp>
      <p:cxnSp>
        <p:nvCxnSpPr>
          <p:cNvPr id="177" name="Gerade Verbindung mit Pfeil 140"/>
          <p:cNvCxnSpPr>
            <a:stCxn id="169" idx="2"/>
            <a:endCxn id="171" idx="0"/>
          </p:cNvCxnSpPr>
          <p:nvPr/>
        </p:nvCxnSpPr>
        <p:spPr>
          <a:xfrm>
            <a:off x="3316680" y="2744640"/>
            <a:ext cx="360" cy="216720"/>
          </a:xfrm>
          <a:prstGeom prst="straightConnector1">
            <a:avLst/>
          </a:prstGeom>
          <a:ln w="31750">
            <a:solidFill>
              <a:srgbClr val="434343"/>
            </a:solidFill>
            <a:tailEnd type="triangle" w="med" len="med"/>
          </a:ln>
        </p:spPr>
      </p:cxnSp>
      <p:grpSp>
        <p:nvGrpSpPr>
          <p:cNvPr id="178" name="Group 111"/>
          <p:cNvGrpSpPr/>
          <p:nvPr/>
        </p:nvGrpSpPr>
        <p:grpSpPr>
          <a:xfrm>
            <a:off x="555840" y="1239840"/>
            <a:ext cx="11049480" cy="4492440"/>
            <a:chOff x="555840" y="1239840"/>
            <a:chExt cx="11049480" cy="4492440"/>
          </a:xfrm>
        </p:grpSpPr>
        <p:grpSp>
          <p:nvGrpSpPr>
            <p:cNvPr id="179" name="Group 1"/>
            <p:cNvGrpSpPr/>
            <p:nvPr/>
          </p:nvGrpSpPr>
          <p:grpSpPr>
            <a:xfrm>
              <a:off x="555840" y="1239840"/>
              <a:ext cx="11049480" cy="4492440"/>
              <a:chOff x="555840" y="1239840"/>
              <a:chExt cx="11049480" cy="4492440"/>
            </a:xfrm>
          </p:grpSpPr>
          <p:sp>
            <p:nvSpPr>
              <p:cNvPr id="180" name="Rectangle 10"/>
              <p:cNvSpPr/>
              <p:nvPr/>
            </p:nvSpPr>
            <p:spPr>
              <a:xfrm>
                <a:off x="555840" y="1239840"/>
                <a:ext cx="11049480" cy="553320"/>
              </a:xfrm>
              <a:prstGeom prst="rect">
                <a:avLst/>
              </a:prstGeom>
              <a:noFill/>
              <a:ln w="63500" cap="rnd">
                <a:solidFill>
                  <a:srgbClr val="C30D1E"/>
                </a:solidFill>
                <a:round/>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endParaRPr lang="de-DE" sz="1800" b="0" strike="noStrike" spc="-1">
                  <a:solidFill>
                    <a:schemeClr val="dk1"/>
                  </a:solidFill>
                  <a:latin typeface="Calibri"/>
                </a:endParaRPr>
              </a:p>
            </p:txBody>
          </p:sp>
          <p:sp>
            <p:nvSpPr>
              <p:cNvPr id="181" name="Rectangle 6"/>
              <p:cNvSpPr/>
              <p:nvPr/>
            </p:nvSpPr>
            <p:spPr>
              <a:xfrm>
                <a:off x="591120" y="1892880"/>
                <a:ext cx="916920" cy="335520"/>
              </a:xfrm>
              <a:prstGeom prst="rect">
                <a:avLst/>
              </a:prstGeom>
              <a:noFill/>
              <a:ln w="9525">
                <a:noFill/>
              </a:ln>
            </p:spPr>
            <p:style>
              <a:lnRef idx="0">
                <a:scrgbClr r="0" g="0" b="0"/>
              </a:lnRef>
              <a:fillRef idx="0">
                <a:scrgbClr r="0" g="0" b="0"/>
              </a:fillRef>
              <a:effectRef idx="0">
                <a:scrgbClr r="0" g="0" b="0"/>
              </a:effectRef>
              <a:fontRef idx="minor"/>
            </p:style>
            <p:txBody>
              <a:bodyPr wrap="none" lIns="92160" tIns="46080" rIns="92160" bIns="46080" anchor="t">
                <a:spAutoFit/>
              </a:bodyPr>
              <a:lstStyle/>
              <a:p>
                <a:pPr defTabSz="762120">
                  <a:lnSpc>
                    <a:spcPct val="100000"/>
                  </a:lnSpc>
                </a:pPr>
                <a:r>
                  <a:rPr lang="de-DE" sz="1600" b="1" strike="noStrike" spc="-1">
                    <a:solidFill>
                      <a:schemeClr val="dk1"/>
                    </a:solidFill>
                    <a:latin typeface="Arial"/>
                  </a:rPr>
                  <a:t>Design </a:t>
                </a:r>
                <a:endParaRPr lang="de-DE" sz="1600" b="0" strike="noStrike" spc="-1">
                  <a:solidFill>
                    <a:srgbClr val="000000"/>
                  </a:solidFill>
                  <a:latin typeface="Calibri"/>
                </a:endParaRPr>
              </a:p>
            </p:txBody>
          </p:sp>
          <p:sp>
            <p:nvSpPr>
              <p:cNvPr id="182" name="Rectangle 18"/>
              <p:cNvSpPr/>
              <p:nvPr/>
            </p:nvSpPr>
            <p:spPr>
              <a:xfrm>
                <a:off x="555840" y="1881720"/>
                <a:ext cx="11049480" cy="1447200"/>
              </a:xfrm>
              <a:prstGeom prst="rect">
                <a:avLst/>
              </a:prstGeom>
              <a:noFill/>
              <a:ln w="15875" cap="rnd">
                <a:solidFill>
                  <a:srgbClr val="C30D1E"/>
                </a:solidFill>
                <a:round/>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defTabSz="914400">
                  <a:lnSpc>
                    <a:spcPct val="100000"/>
                  </a:lnSpc>
                </a:pPr>
                <a:endParaRPr lang="de-DE" sz="1800" b="0" strike="noStrike" spc="-1">
                  <a:solidFill>
                    <a:schemeClr val="dk1"/>
                  </a:solidFill>
                  <a:latin typeface="Calibri"/>
                </a:endParaRPr>
              </a:p>
            </p:txBody>
          </p:sp>
          <p:sp>
            <p:nvSpPr>
              <p:cNvPr id="183" name="Rectangle 8"/>
              <p:cNvSpPr/>
              <p:nvPr/>
            </p:nvSpPr>
            <p:spPr>
              <a:xfrm>
                <a:off x="586440" y="4962240"/>
                <a:ext cx="3156840" cy="335520"/>
              </a:xfrm>
              <a:prstGeom prst="rect">
                <a:avLst/>
              </a:prstGeom>
              <a:noFill/>
              <a:ln w="9525">
                <a:noFill/>
              </a:ln>
            </p:spPr>
            <p:style>
              <a:lnRef idx="0">
                <a:scrgbClr r="0" g="0" b="0"/>
              </a:lnRef>
              <a:fillRef idx="0">
                <a:scrgbClr r="0" g="0" b="0"/>
              </a:fillRef>
              <a:effectRef idx="0">
                <a:scrgbClr r="0" g="0" b="0"/>
              </a:effectRef>
              <a:fontRef idx="minor"/>
            </p:style>
            <p:txBody>
              <a:bodyPr lIns="92160" tIns="46080" rIns="92160" bIns="46080" anchor="t">
                <a:spAutoFit/>
              </a:bodyPr>
              <a:lstStyle/>
              <a:p>
                <a:pPr defTabSz="762120">
                  <a:lnSpc>
                    <a:spcPct val="100000"/>
                  </a:lnSpc>
                </a:pPr>
                <a:r>
                  <a:rPr lang="de-DE" sz="1600" b="1" strike="noStrike" spc="-1">
                    <a:solidFill>
                      <a:schemeClr val="dk1"/>
                    </a:solidFill>
                    <a:latin typeface="Arial"/>
                  </a:rPr>
                  <a:t>Datenauswertung </a:t>
                </a:r>
                <a:endParaRPr lang="de-DE" sz="1600" b="0" strike="noStrike" spc="-1">
                  <a:solidFill>
                    <a:srgbClr val="000000"/>
                  </a:solidFill>
                  <a:latin typeface="Calibri"/>
                </a:endParaRPr>
              </a:p>
            </p:txBody>
          </p:sp>
          <p:sp>
            <p:nvSpPr>
              <p:cNvPr id="184" name="Rectangle 26"/>
              <p:cNvSpPr/>
              <p:nvPr/>
            </p:nvSpPr>
            <p:spPr>
              <a:xfrm>
                <a:off x="555840" y="4637880"/>
                <a:ext cx="11049480" cy="1094400"/>
              </a:xfrm>
              <a:prstGeom prst="rect">
                <a:avLst/>
              </a:prstGeom>
              <a:noFill/>
              <a:ln w="15875" cap="rnd">
                <a:solidFill>
                  <a:srgbClr val="C30D1E"/>
                </a:solidFill>
                <a:round/>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defTabSz="914400">
                  <a:lnSpc>
                    <a:spcPct val="100000"/>
                  </a:lnSpc>
                </a:pPr>
                <a:endParaRPr lang="de-DE" sz="1600" b="0" strike="noStrike" spc="-1">
                  <a:solidFill>
                    <a:schemeClr val="dk1"/>
                  </a:solidFill>
                  <a:latin typeface="Arial"/>
                </a:endParaRPr>
              </a:p>
            </p:txBody>
          </p:sp>
          <p:sp>
            <p:nvSpPr>
              <p:cNvPr id="185" name="Rectangle 7"/>
              <p:cNvSpPr/>
              <p:nvPr/>
            </p:nvSpPr>
            <p:spPr>
              <a:xfrm>
                <a:off x="586440" y="3614400"/>
                <a:ext cx="2944800" cy="579240"/>
              </a:xfrm>
              <a:prstGeom prst="rect">
                <a:avLst/>
              </a:prstGeom>
              <a:noFill/>
              <a:ln w="9525">
                <a:noFill/>
              </a:ln>
            </p:spPr>
            <p:style>
              <a:lnRef idx="0">
                <a:scrgbClr r="0" g="0" b="0"/>
              </a:lnRef>
              <a:fillRef idx="0">
                <a:scrgbClr r="0" g="0" b="0"/>
              </a:fillRef>
              <a:effectRef idx="0">
                <a:scrgbClr r="0" g="0" b="0"/>
              </a:effectRef>
              <a:fontRef idx="minor"/>
            </p:style>
            <p:txBody>
              <a:bodyPr lIns="92160" tIns="46080" rIns="92160" bIns="46080" anchor="t">
                <a:spAutoFit/>
              </a:bodyPr>
              <a:lstStyle/>
              <a:p>
                <a:pPr defTabSz="762120">
                  <a:lnSpc>
                    <a:spcPct val="100000"/>
                  </a:lnSpc>
                </a:pPr>
                <a:r>
                  <a:rPr lang="de-DE" sz="1600" b="1" strike="noStrike" spc="-1">
                    <a:solidFill>
                      <a:schemeClr val="dk1"/>
                    </a:solidFill>
                    <a:latin typeface="Arial"/>
                  </a:rPr>
                  <a:t>Datenerhebung </a:t>
                </a:r>
                <a:br>
                  <a:rPr sz="1600"/>
                </a:br>
                <a:r>
                  <a:rPr lang="de-DE" sz="1600" b="1" strike="noStrike" spc="-1">
                    <a:solidFill>
                      <a:schemeClr val="dk1"/>
                    </a:solidFill>
                    <a:latin typeface="Arial"/>
                  </a:rPr>
                  <a:t>&amp; -aufbereitung</a:t>
                </a:r>
                <a:endParaRPr lang="de-DE" sz="1600" b="0" strike="noStrike" spc="-1">
                  <a:solidFill>
                    <a:srgbClr val="000000"/>
                  </a:solidFill>
                  <a:latin typeface="Calibri"/>
                </a:endParaRPr>
              </a:p>
            </p:txBody>
          </p:sp>
          <p:sp>
            <p:nvSpPr>
              <p:cNvPr id="186" name="Rectangle 21"/>
              <p:cNvSpPr/>
              <p:nvPr/>
            </p:nvSpPr>
            <p:spPr>
              <a:xfrm>
                <a:off x="555840" y="3413880"/>
                <a:ext cx="11049480" cy="1155600"/>
              </a:xfrm>
              <a:prstGeom prst="rect">
                <a:avLst/>
              </a:prstGeom>
              <a:noFill/>
              <a:ln w="15875" cap="rnd">
                <a:solidFill>
                  <a:srgbClr val="C30D1E"/>
                </a:solidFill>
                <a:round/>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defTabSz="914400">
                  <a:lnSpc>
                    <a:spcPct val="100000"/>
                  </a:lnSpc>
                </a:pPr>
                <a:endParaRPr lang="de-DE" sz="1800" b="0" strike="noStrike" spc="-1">
                  <a:solidFill>
                    <a:schemeClr val="dk1"/>
                  </a:solidFill>
                  <a:latin typeface="Calibri"/>
                </a:endParaRPr>
              </a:p>
            </p:txBody>
          </p:sp>
          <p:sp>
            <p:nvSpPr>
              <p:cNvPr id="187" name="Rectangle 5"/>
              <p:cNvSpPr/>
              <p:nvPr/>
            </p:nvSpPr>
            <p:spPr>
              <a:xfrm>
                <a:off x="591480" y="1243800"/>
                <a:ext cx="996120" cy="335520"/>
              </a:xfrm>
              <a:prstGeom prst="rect">
                <a:avLst/>
              </a:prstGeom>
              <a:noFill/>
              <a:ln w="9525">
                <a:noFill/>
              </a:ln>
            </p:spPr>
            <p:style>
              <a:lnRef idx="0">
                <a:scrgbClr r="0" g="0" b="0"/>
              </a:lnRef>
              <a:fillRef idx="0">
                <a:scrgbClr r="0" g="0" b="0"/>
              </a:fillRef>
              <a:effectRef idx="0">
                <a:scrgbClr r="0" g="0" b="0"/>
              </a:effectRef>
              <a:fontRef idx="minor"/>
            </p:style>
            <p:txBody>
              <a:bodyPr wrap="none" lIns="92160" tIns="46080" rIns="92160" bIns="46080" anchor="t">
                <a:spAutoFit/>
              </a:bodyPr>
              <a:lstStyle/>
              <a:p>
                <a:pPr defTabSz="762120">
                  <a:lnSpc>
                    <a:spcPct val="100000"/>
                  </a:lnSpc>
                </a:pPr>
                <a:r>
                  <a:rPr lang="de-DE" sz="1600" b="1" strike="noStrike" spc="-1">
                    <a:solidFill>
                      <a:schemeClr val="dk1"/>
                    </a:solidFill>
                    <a:latin typeface="Arial"/>
                  </a:rPr>
                  <a:t>Problem</a:t>
                </a:r>
                <a:endParaRPr lang="de-DE" sz="1600" b="0" strike="noStrike" spc="-1">
                  <a:solidFill>
                    <a:srgbClr val="000000"/>
                  </a:solidFill>
                  <a:latin typeface="Calibri"/>
                </a:endParaRPr>
              </a:p>
            </p:txBody>
          </p:sp>
        </p:grpSp>
        <p:cxnSp>
          <p:nvCxnSpPr>
            <p:cNvPr id="188" name="Form 144"/>
            <p:cNvCxnSpPr>
              <a:stCxn id="171" idx="2"/>
            </p:cNvCxnSpPr>
            <p:nvPr/>
          </p:nvCxnSpPr>
          <p:spPr>
            <a:xfrm rot="16200000" flipH="1">
              <a:off x="3854880" y="2710080"/>
              <a:ext cx="370440" cy="1447200"/>
            </a:xfrm>
            <a:prstGeom prst="bentConnector3">
              <a:avLst>
                <a:gd name="adj1" fmla="val 100000"/>
              </a:avLst>
            </a:prstGeom>
            <a:ln w="31750">
              <a:solidFill>
                <a:srgbClr val="434343"/>
              </a:solidFill>
              <a:tailEnd type="triangle" w="med" len="med"/>
            </a:ln>
          </p:spPr>
        </p:cxnSp>
        <p:cxnSp>
          <p:nvCxnSpPr>
            <p:cNvPr id="189" name="Form 145"/>
            <p:cNvCxnSpPr>
              <a:stCxn id="173" idx="2"/>
            </p:cNvCxnSpPr>
            <p:nvPr/>
          </p:nvCxnSpPr>
          <p:spPr>
            <a:xfrm rot="5400000">
              <a:off x="7598880" y="2710800"/>
              <a:ext cx="364680" cy="1440360"/>
            </a:xfrm>
            <a:prstGeom prst="bentConnector3">
              <a:avLst>
                <a:gd name="adj1" fmla="val 100000"/>
              </a:avLst>
            </a:prstGeom>
            <a:ln w="31750">
              <a:solidFill>
                <a:srgbClr val="434343"/>
              </a:solidFill>
              <a:tailEnd type="triangle" w="med" len="med"/>
            </a:ln>
          </p:spPr>
        </p:cxnSp>
        <p:sp>
          <p:nvSpPr>
            <p:cNvPr id="190" name="Rectangle 19"/>
            <p:cNvSpPr/>
            <p:nvPr/>
          </p:nvSpPr>
          <p:spPr>
            <a:xfrm>
              <a:off x="4757400" y="34668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Erhebung</a:t>
              </a:r>
              <a:endParaRPr lang="de-DE" sz="1400" b="0" strike="noStrike" spc="-1">
                <a:solidFill>
                  <a:srgbClr val="000000"/>
                </a:solidFill>
                <a:latin typeface="Calibri"/>
              </a:endParaRPr>
            </a:p>
          </p:txBody>
        </p:sp>
        <p:sp>
          <p:nvSpPr>
            <p:cNvPr id="191" name="Rectangle 20"/>
            <p:cNvSpPr/>
            <p:nvPr/>
          </p:nvSpPr>
          <p:spPr>
            <a:xfrm>
              <a:off x="4736880" y="419184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Datensatz</a:t>
              </a:r>
              <a:endParaRPr lang="de-DE" sz="1400" b="0" strike="noStrike" spc="-1">
                <a:solidFill>
                  <a:srgbClr val="000000"/>
                </a:solidFill>
                <a:latin typeface="Calibri"/>
              </a:endParaRPr>
            </a:p>
          </p:txBody>
        </p:sp>
        <p:sp>
          <p:nvSpPr>
            <p:cNvPr id="192" name="Rectangle 49"/>
            <p:cNvSpPr/>
            <p:nvPr/>
          </p:nvSpPr>
          <p:spPr>
            <a:xfrm>
              <a:off x="4743000" y="383580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Bereinigung</a:t>
              </a:r>
              <a:endParaRPr lang="de-DE" sz="1400" b="0" strike="noStrike" spc="-1">
                <a:solidFill>
                  <a:srgbClr val="000000"/>
                </a:solidFill>
                <a:latin typeface="Calibri"/>
              </a:endParaRPr>
            </a:p>
          </p:txBody>
        </p:sp>
        <p:cxnSp>
          <p:nvCxnSpPr>
            <p:cNvPr id="193" name="Gekrümmte Verbindung 148"/>
            <p:cNvCxnSpPr>
              <a:stCxn id="190" idx="3"/>
              <a:endCxn id="192" idx="3"/>
            </p:cNvCxnSpPr>
            <p:nvPr/>
          </p:nvCxnSpPr>
          <p:spPr>
            <a:xfrm flipH="1">
              <a:off x="7046640" y="3610440"/>
              <a:ext cx="14760" cy="369360"/>
            </a:xfrm>
            <a:prstGeom prst="curvedConnector3">
              <a:avLst>
                <a:gd name="adj1" fmla="val -1412500"/>
              </a:avLst>
            </a:prstGeom>
            <a:ln w="31750">
              <a:solidFill>
                <a:srgbClr val="434343"/>
              </a:solidFill>
              <a:bevel/>
              <a:tailEnd type="triangle" w="med" len="med"/>
            </a:ln>
          </p:spPr>
        </p:cxnSp>
        <p:grpSp>
          <p:nvGrpSpPr>
            <p:cNvPr id="194" name="Group 65"/>
            <p:cNvGrpSpPr/>
            <p:nvPr/>
          </p:nvGrpSpPr>
          <p:grpSpPr>
            <a:xfrm>
              <a:off x="3175920" y="4702320"/>
              <a:ext cx="5472000" cy="975240"/>
              <a:chOff x="3175920" y="4702320"/>
              <a:chExt cx="5472000" cy="975240"/>
            </a:xfrm>
          </p:grpSpPr>
          <p:sp>
            <p:nvSpPr>
              <p:cNvPr id="195" name="Rectangle 22"/>
              <p:cNvSpPr/>
              <p:nvPr/>
            </p:nvSpPr>
            <p:spPr>
              <a:xfrm>
                <a:off x="6344280" y="470232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Konfirmation</a:t>
                </a:r>
                <a:endParaRPr lang="de-DE" sz="1400" b="0" strike="noStrike" spc="-1">
                  <a:solidFill>
                    <a:srgbClr val="000000"/>
                  </a:solidFill>
                  <a:latin typeface="Calibri"/>
                </a:endParaRPr>
              </a:p>
            </p:txBody>
          </p:sp>
          <p:sp>
            <p:nvSpPr>
              <p:cNvPr id="196" name="Rectangle 23"/>
              <p:cNvSpPr/>
              <p:nvPr/>
            </p:nvSpPr>
            <p:spPr>
              <a:xfrm>
                <a:off x="3175920" y="470484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Exploration</a:t>
                </a:r>
                <a:endParaRPr lang="de-DE" sz="1400" b="0" strike="noStrike" spc="-1">
                  <a:solidFill>
                    <a:srgbClr val="000000"/>
                  </a:solidFill>
                  <a:latin typeface="Calibri"/>
                </a:endParaRPr>
              </a:p>
            </p:txBody>
          </p:sp>
          <p:sp>
            <p:nvSpPr>
              <p:cNvPr id="197" name="Rectangle 24"/>
              <p:cNvSpPr/>
              <p:nvPr/>
            </p:nvSpPr>
            <p:spPr>
              <a:xfrm>
                <a:off x="4757040" y="504576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Interpretation</a:t>
                </a:r>
                <a:endParaRPr lang="de-DE" sz="1400" b="0" strike="noStrike" spc="-1">
                  <a:solidFill>
                    <a:srgbClr val="000000"/>
                  </a:solidFill>
                  <a:latin typeface="Calibri"/>
                </a:endParaRPr>
              </a:p>
            </p:txBody>
          </p:sp>
          <p:sp>
            <p:nvSpPr>
              <p:cNvPr id="198" name="Rectangle 25"/>
              <p:cNvSpPr/>
              <p:nvPr/>
            </p:nvSpPr>
            <p:spPr>
              <a:xfrm>
                <a:off x="4757040" y="5389920"/>
                <a:ext cx="2303640" cy="287640"/>
              </a:xfrm>
              <a:prstGeom prst="rect">
                <a:avLst/>
              </a:prstGeom>
              <a:noFill/>
              <a:ln w="12700">
                <a:solidFill>
                  <a:srgbClr val="434343"/>
                </a:solidFill>
                <a:miter/>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defTabSz="914400">
                  <a:lnSpc>
                    <a:spcPct val="100000"/>
                  </a:lnSpc>
                </a:pPr>
                <a:r>
                  <a:rPr lang="de-DE" sz="1400" b="0" strike="noStrike" spc="-1">
                    <a:solidFill>
                      <a:schemeClr val="dk1"/>
                    </a:solidFill>
                    <a:latin typeface="Arial"/>
                  </a:rPr>
                  <a:t>Bericht</a:t>
                </a:r>
                <a:endParaRPr lang="de-DE" sz="1400" b="0" strike="noStrike" spc="-1">
                  <a:solidFill>
                    <a:srgbClr val="000000"/>
                  </a:solidFill>
                  <a:latin typeface="Calibri"/>
                </a:endParaRPr>
              </a:p>
            </p:txBody>
          </p:sp>
          <p:cxnSp>
            <p:nvCxnSpPr>
              <p:cNvPr id="199" name="Gekrümmte Verbindung 93"/>
              <p:cNvCxnSpPr/>
              <p:nvPr/>
            </p:nvCxnSpPr>
            <p:spPr>
              <a:xfrm rot="10800000" flipV="1">
                <a:off x="7060680" y="4989960"/>
                <a:ext cx="435600" cy="199440"/>
              </a:xfrm>
              <a:prstGeom prst="curvedConnector3">
                <a:avLst>
                  <a:gd name="adj1" fmla="val 24979"/>
                </a:avLst>
              </a:prstGeom>
              <a:ln w="31750">
                <a:solidFill>
                  <a:srgbClr val="434343"/>
                </a:solidFill>
                <a:bevel/>
                <a:tailEnd type="triangle" w="med" len="med"/>
              </a:ln>
            </p:spPr>
          </p:cxnSp>
          <p:cxnSp>
            <p:nvCxnSpPr>
              <p:cNvPr id="200" name="Gekrümmte Verbindung 96"/>
              <p:cNvCxnSpPr/>
              <p:nvPr/>
            </p:nvCxnSpPr>
            <p:spPr>
              <a:xfrm>
                <a:off x="4327560" y="4992480"/>
                <a:ext cx="429840" cy="197280"/>
              </a:xfrm>
              <a:prstGeom prst="curvedConnector3">
                <a:avLst>
                  <a:gd name="adj1" fmla="val 25062"/>
                </a:avLst>
              </a:prstGeom>
              <a:ln w="31750">
                <a:solidFill>
                  <a:srgbClr val="434343"/>
                </a:solidFill>
                <a:bevel/>
                <a:tailEnd type="triangle" w="med" len="med"/>
              </a:ln>
            </p:spPr>
          </p:cxnSp>
          <p:cxnSp>
            <p:nvCxnSpPr>
              <p:cNvPr id="201" name="Gekrümmte Verbindung 120"/>
              <p:cNvCxnSpPr/>
              <p:nvPr/>
            </p:nvCxnSpPr>
            <p:spPr>
              <a:xfrm rot="16200000" flipH="1">
                <a:off x="6895080" y="5355000"/>
                <a:ext cx="344880" cy="12960"/>
              </a:xfrm>
              <a:prstGeom prst="curvedConnector3">
                <a:avLst>
                  <a:gd name="adj1" fmla="val 25078"/>
                </a:avLst>
              </a:prstGeom>
              <a:ln w="31750">
                <a:solidFill>
                  <a:srgbClr val="434343"/>
                </a:solidFill>
                <a:bevel/>
                <a:tailEnd type="triangle" w="med" len="med"/>
              </a:ln>
            </p:spPr>
          </p:cxnSp>
        </p:grpSp>
        <p:cxnSp>
          <p:nvCxnSpPr>
            <p:cNvPr id="202" name="Gekrümmte Verbindung 148"/>
            <p:cNvCxnSpPr/>
            <p:nvPr/>
          </p:nvCxnSpPr>
          <p:spPr>
            <a:xfrm rot="5400000">
              <a:off x="6855120" y="4149000"/>
              <a:ext cx="369360" cy="14760"/>
            </a:xfrm>
            <a:prstGeom prst="curvedConnector3">
              <a:avLst>
                <a:gd name="adj1" fmla="val 25073"/>
              </a:avLst>
            </a:prstGeom>
            <a:ln w="31750">
              <a:solidFill>
                <a:srgbClr val="434343"/>
              </a:solidFill>
              <a:bevel/>
              <a:tailEnd type="triangle" w="med" len="med"/>
            </a:ln>
          </p:spPr>
        </p:cxnSp>
      </p:grpSp>
      <p:cxnSp>
        <p:nvCxnSpPr>
          <p:cNvPr id="203" name="Gerade Verbindung mit Pfeil 127"/>
          <p:cNvCxnSpPr/>
          <p:nvPr/>
        </p:nvCxnSpPr>
        <p:spPr>
          <a:xfrm>
            <a:off x="5146920" y="4479480"/>
            <a:ext cx="360" cy="236520"/>
          </a:xfrm>
          <a:prstGeom prst="straightConnector1">
            <a:avLst/>
          </a:prstGeom>
          <a:ln w="31750">
            <a:solidFill>
              <a:srgbClr val="434343"/>
            </a:solidFill>
            <a:tailEnd type="triangle" w="med" len="med"/>
          </a:ln>
        </p:spPr>
      </p:cxnSp>
      <p:cxnSp>
        <p:nvCxnSpPr>
          <p:cNvPr id="204" name="Gerade Verbindung mit Pfeil 127"/>
          <p:cNvCxnSpPr/>
          <p:nvPr/>
        </p:nvCxnSpPr>
        <p:spPr>
          <a:xfrm>
            <a:off x="6824880" y="4479480"/>
            <a:ext cx="360" cy="236520"/>
          </a:xfrm>
          <a:prstGeom prst="straightConnector1">
            <a:avLst/>
          </a:prstGeom>
          <a:ln w="31750">
            <a:solidFill>
              <a:srgbClr val="434343"/>
            </a:solidFill>
            <a:tailEnd type="triangle" w="med" len="med"/>
          </a:ln>
        </p:spPr>
      </p:cxnSp>
      <p:cxnSp>
        <p:nvCxnSpPr>
          <p:cNvPr id="205" name="Gerade Verbindung mit Pfeil 177"/>
          <p:cNvCxnSpPr/>
          <p:nvPr/>
        </p:nvCxnSpPr>
        <p:spPr>
          <a:xfrm>
            <a:off x="4950720" y="1681200"/>
            <a:ext cx="360" cy="299520"/>
          </a:xfrm>
          <a:prstGeom prst="straightConnector1">
            <a:avLst/>
          </a:prstGeom>
          <a:ln w="31750">
            <a:solidFill>
              <a:srgbClr val="434343"/>
            </a:solidFill>
            <a:tailEnd type="triangle" w="med" len="med"/>
          </a:ln>
        </p:spPr>
      </p:cxnSp>
      <p:cxnSp>
        <p:nvCxnSpPr>
          <p:cNvPr id="206" name="Gerade Verbindung mit Pfeil 177"/>
          <p:cNvCxnSpPr/>
          <p:nvPr/>
        </p:nvCxnSpPr>
        <p:spPr>
          <a:xfrm>
            <a:off x="6797880" y="1669680"/>
            <a:ext cx="360" cy="299520"/>
          </a:xfrm>
          <a:prstGeom prst="straightConnector1">
            <a:avLst/>
          </a:prstGeom>
          <a:ln w="31750">
            <a:solidFill>
              <a:srgbClr val="434343"/>
            </a:solidFill>
            <a:tailEnd type="triangle" w="med" len="med"/>
          </a:ln>
        </p:spPr>
      </p:cxnSp>
      <p:cxnSp>
        <p:nvCxnSpPr>
          <p:cNvPr id="207" name="Gerade Verbindung mit Pfeil 127"/>
          <p:cNvCxnSpPr>
            <a:endCxn id="190" idx="0"/>
          </p:cNvCxnSpPr>
          <p:nvPr/>
        </p:nvCxnSpPr>
        <p:spPr>
          <a:xfrm>
            <a:off x="5909040" y="3230280"/>
            <a:ext cx="360" cy="236880"/>
          </a:xfrm>
          <a:prstGeom prst="straightConnector1">
            <a:avLst/>
          </a:prstGeom>
          <a:ln w="31750">
            <a:solidFill>
              <a:srgbClr val="434343"/>
            </a:solidFill>
            <a:tailEnd type="triangle" w="med" len="med"/>
          </a:ln>
        </p:spPr>
      </p:cxnSp>
      <p:cxnSp>
        <p:nvCxnSpPr>
          <p:cNvPr id="208" name="Form 145"/>
          <p:cNvCxnSpPr>
            <a:stCxn id="165" idx="3"/>
            <a:endCxn id="168" idx="0"/>
          </p:cNvCxnSpPr>
          <p:nvPr/>
        </p:nvCxnSpPr>
        <p:spPr>
          <a:xfrm>
            <a:off x="7061040" y="2112480"/>
            <a:ext cx="1440360" cy="344880"/>
          </a:xfrm>
          <a:prstGeom prst="bentConnector2">
            <a:avLst/>
          </a:prstGeom>
          <a:ln w="31750">
            <a:solidFill>
              <a:srgbClr val="434343"/>
            </a:solidFill>
            <a:tailEnd type="triangle" w="med" len="med"/>
          </a:ln>
        </p:spPr>
      </p:cxnSp>
      <p:cxnSp>
        <p:nvCxnSpPr>
          <p:cNvPr id="209" name="Form 145"/>
          <p:cNvCxnSpPr>
            <a:endCxn id="169" idx="0"/>
          </p:cNvCxnSpPr>
          <p:nvPr/>
        </p:nvCxnSpPr>
        <p:spPr>
          <a:xfrm rot="5400000">
            <a:off x="3867840" y="1561680"/>
            <a:ext cx="344520" cy="1447200"/>
          </a:xfrm>
          <a:prstGeom prst="bentConnector3">
            <a:avLst>
              <a:gd name="adj1" fmla="val 0"/>
            </a:avLst>
          </a:prstGeom>
          <a:ln w="31750">
            <a:solidFill>
              <a:srgbClr val="434343"/>
            </a:solidFill>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400" b="0" strike="noStrike" spc="-1">
                <a:solidFill>
                  <a:srgbClr val="C40D1E"/>
                </a:solidFill>
                <a:latin typeface="Arial"/>
              </a:rPr>
              <a:t>Problemdefinition</a:t>
            </a:r>
            <a:endParaRPr lang="de-DE" sz="2400" b="0" strike="noStrike" spc="-1">
              <a:solidFill>
                <a:schemeClr val="dk1"/>
              </a:solidFill>
              <a:latin typeface="Calibri"/>
            </a:endParaRPr>
          </a:p>
          <a:p>
            <a:pPr indent="0" defTabSz="914400">
              <a:lnSpc>
                <a:spcPts val="2801"/>
              </a:lnSpc>
              <a:buNone/>
              <a:tabLst>
                <a:tab pos="0" algn="l"/>
              </a:tabLst>
            </a:pPr>
            <a:r>
              <a:rPr lang="de-DE" sz="2400" b="0" strike="noStrike" spc="-1">
                <a:solidFill>
                  <a:srgbClr val="C40D1E"/>
                </a:solidFill>
                <a:latin typeface="Arial"/>
              </a:rPr>
              <a:t>Thema: Auswirkungen von Konsistenz auf Preiserwartungen</a:t>
            </a:r>
            <a:endParaRPr lang="de-DE" sz="2400" b="0" strike="noStrike" spc="-1">
              <a:solidFill>
                <a:schemeClr val="dk1"/>
              </a:solidFill>
              <a:latin typeface="Calibri"/>
            </a:endParaRPr>
          </a:p>
        </p:txBody>
      </p:sp>
      <p:sp>
        <p:nvSpPr>
          <p:cNvPr id="211" name="PlaceHolder 2"/>
          <p:cNvSpPr>
            <a:spLocks noGrp="1"/>
          </p:cNvSpPr>
          <p:nvPr>
            <p:ph/>
          </p:nvPr>
        </p:nvSpPr>
        <p:spPr>
          <a:xfrm>
            <a:off x="4914000" y="1538280"/>
            <a:ext cx="6577200" cy="3990960"/>
          </a:xfrm>
          <a:prstGeom prst="rect">
            <a:avLst/>
          </a:prstGeom>
          <a:noFill/>
          <a:ln w="0">
            <a:noFill/>
          </a:ln>
        </p:spPr>
        <p:txBody>
          <a:bodyPr lIns="0" tIns="0" rIns="0" bIns="0" anchor="t">
            <a:noAutofit/>
          </a:bodyPr>
          <a:lstStyle/>
          <a:p>
            <a:pPr marL="285840" indent="-285840" defTabSz="914400">
              <a:lnSpc>
                <a:spcPct val="150000"/>
              </a:lnSpc>
              <a:buClr>
                <a:srgbClr val="434343"/>
              </a:buClr>
              <a:buFont typeface="Arial"/>
              <a:buChar char="•"/>
            </a:pPr>
            <a:r>
              <a:rPr lang="en-DE" sz="1800" b="0" strike="noStrike" spc="-1">
                <a:solidFill>
                  <a:srgbClr val="434343"/>
                </a:solidFill>
                <a:latin typeface="Arial"/>
              </a:rPr>
              <a:t>Was beeinflusst den erwarteten Preis eines Produktes?</a:t>
            </a:r>
            <a:endParaRPr lang="de-DE" sz="1800" b="0" strike="noStrike" spc="-1">
              <a:solidFill>
                <a:schemeClr val="dk1"/>
              </a:solidFill>
              <a:latin typeface="Calibri"/>
            </a:endParaRPr>
          </a:p>
          <a:p>
            <a:pPr marL="285840" indent="-285840" defTabSz="914400">
              <a:lnSpc>
                <a:spcPct val="150000"/>
              </a:lnSpc>
              <a:buClr>
                <a:srgbClr val="434343"/>
              </a:buClr>
              <a:buFont typeface="Arial"/>
              <a:buChar char="•"/>
            </a:pPr>
            <a:r>
              <a:rPr lang="en-DE" sz="1800" b="0" strike="noStrike" spc="-1">
                <a:solidFill>
                  <a:srgbClr val="434343"/>
                </a:solidFill>
                <a:latin typeface="Arial"/>
              </a:rPr>
              <a:t>Erwarten Sie einen anderen Preis, je nachdem mit welchen anderen Produkten es dargestellt wird?</a:t>
            </a:r>
            <a:endParaRPr lang="de-DE" sz="1800" b="0" strike="noStrike" spc="-1">
              <a:solidFill>
                <a:schemeClr val="dk1"/>
              </a:solidFill>
              <a:latin typeface="Calibri"/>
            </a:endParaRPr>
          </a:p>
          <a:p>
            <a:pPr marL="285840" indent="-285840" defTabSz="914400">
              <a:lnSpc>
                <a:spcPct val="150000"/>
              </a:lnSpc>
              <a:buClr>
                <a:srgbClr val="434343"/>
              </a:buClr>
              <a:buFont typeface="Arial"/>
              <a:buChar char="•"/>
            </a:pPr>
            <a:r>
              <a:rPr lang="en-DE" sz="1800" b="0" strike="noStrike" spc="-1">
                <a:solidFill>
                  <a:srgbClr val="434343"/>
                </a:solidFill>
                <a:latin typeface="Arial"/>
              </a:rPr>
              <a:t>Wie sollte die Produktkonstellation aussehen?</a:t>
            </a:r>
            <a:endParaRPr lang="de-DE" sz="1800" b="0" strike="noStrike" spc="-1">
              <a:solidFill>
                <a:schemeClr val="dk1"/>
              </a:solidFill>
              <a:latin typeface="Calibri"/>
            </a:endParaRPr>
          </a:p>
          <a:p>
            <a:pPr marL="971640" lvl="1" indent="-285840" defTabSz="914400">
              <a:lnSpc>
                <a:spcPct val="150000"/>
              </a:lnSpc>
              <a:spcBef>
                <a:spcPts val="499"/>
              </a:spcBef>
              <a:buClr>
                <a:srgbClr val="434343"/>
              </a:buClr>
              <a:buFont typeface="Arial"/>
              <a:buChar char="•"/>
            </a:pPr>
            <a:r>
              <a:rPr lang="en-DE" sz="1800" b="0" strike="noStrike" spc="-1">
                <a:solidFill>
                  <a:schemeClr val="dk1"/>
                </a:solidFill>
                <a:latin typeface="Arial"/>
              </a:rPr>
              <a:t>Sollten die Produkte im Ensemble ähnliche visuelle Merkmale haben? (= gleicher Designstil)</a:t>
            </a:r>
            <a:endParaRPr lang="de-DE" sz="1800" b="0" strike="noStrike" spc="-1">
              <a:solidFill>
                <a:schemeClr val="dk1"/>
              </a:solidFill>
              <a:latin typeface="Calibri"/>
            </a:endParaRPr>
          </a:p>
          <a:p>
            <a:pPr marL="971640" lvl="1" indent="-285840" defTabSz="914400">
              <a:lnSpc>
                <a:spcPct val="150000"/>
              </a:lnSpc>
              <a:spcBef>
                <a:spcPts val="499"/>
              </a:spcBef>
              <a:buClr>
                <a:srgbClr val="434343"/>
              </a:buClr>
              <a:buFont typeface="Arial"/>
              <a:buChar char="•"/>
            </a:pPr>
            <a:r>
              <a:rPr lang="en-DE" sz="1800" b="0" strike="noStrike" spc="-1">
                <a:solidFill>
                  <a:schemeClr val="dk1"/>
                </a:solidFill>
                <a:latin typeface="Arial"/>
              </a:rPr>
              <a:t>Was passiert mit der Preiserwartung bei stilistischer Inkonsistenz mit der Preiserwartung der Produkte im Ensemble?</a:t>
            </a:r>
            <a:endParaRPr lang="de-DE" sz="1800" b="0" strike="noStrike" spc="-1">
              <a:solidFill>
                <a:schemeClr val="dk1"/>
              </a:solidFill>
              <a:latin typeface="Calibri"/>
            </a:endParaRPr>
          </a:p>
        </p:txBody>
      </p:sp>
      <p:pic>
        <p:nvPicPr>
          <p:cNvPr id="212" name="Picture 10"/>
          <p:cNvPicPr/>
          <p:nvPr/>
        </p:nvPicPr>
        <p:blipFill>
          <a:blip r:embed="rId3"/>
          <a:stretch/>
        </p:blipFill>
        <p:spPr>
          <a:xfrm>
            <a:off x="3510720" y="4678560"/>
            <a:ext cx="1192680" cy="666000"/>
          </a:xfrm>
          <a:prstGeom prst="rect">
            <a:avLst/>
          </a:prstGeom>
          <a:ln w="0">
            <a:noFill/>
          </a:ln>
        </p:spPr>
      </p:pic>
      <p:pic>
        <p:nvPicPr>
          <p:cNvPr id="213" name="Picture 11"/>
          <p:cNvPicPr/>
          <p:nvPr/>
        </p:nvPicPr>
        <p:blipFill>
          <a:blip r:embed="rId4"/>
          <a:stretch/>
        </p:blipFill>
        <p:spPr>
          <a:xfrm>
            <a:off x="3576600" y="2746080"/>
            <a:ext cx="989640" cy="1554480"/>
          </a:xfrm>
          <a:prstGeom prst="rect">
            <a:avLst/>
          </a:prstGeom>
          <a:ln w="0">
            <a:noFill/>
          </a:ln>
        </p:spPr>
      </p:pic>
      <p:pic>
        <p:nvPicPr>
          <p:cNvPr id="214" name="Picture 14"/>
          <p:cNvPicPr/>
          <p:nvPr/>
        </p:nvPicPr>
        <p:blipFill>
          <a:blip r:embed="rId5"/>
          <a:stretch/>
        </p:blipFill>
        <p:spPr>
          <a:xfrm>
            <a:off x="3715200" y="1538280"/>
            <a:ext cx="776160" cy="830160"/>
          </a:xfrm>
          <a:prstGeom prst="rect">
            <a:avLst/>
          </a:prstGeom>
          <a:ln w="0">
            <a:noFill/>
          </a:ln>
        </p:spPr>
      </p:pic>
      <p:pic>
        <p:nvPicPr>
          <p:cNvPr id="215" name="Picture 15"/>
          <p:cNvPicPr/>
          <p:nvPr/>
        </p:nvPicPr>
        <p:blipFill>
          <a:blip r:embed="rId6"/>
          <a:stretch/>
        </p:blipFill>
        <p:spPr>
          <a:xfrm>
            <a:off x="376920" y="2253240"/>
            <a:ext cx="1612440" cy="2156040"/>
          </a:xfrm>
          <a:prstGeom prst="rect">
            <a:avLst/>
          </a:prstGeom>
          <a:ln w="0">
            <a:noFill/>
          </a:ln>
        </p:spPr>
      </p:pic>
      <p:pic>
        <p:nvPicPr>
          <p:cNvPr id="216" name="Picture 16"/>
          <p:cNvPicPr/>
          <p:nvPr/>
        </p:nvPicPr>
        <p:blipFill>
          <a:blip r:embed="rId7"/>
          <a:stretch/>
        </p:blipFill>
        <p:spPr>
          <a:xfrm>
            <a:off x="2021400" y="1395720"/>
            <a:ext cx="1485360" cy="1714320"/>
          </a:xfrm>
          <a:prstGeom prst="rect">
            <a:avLst/>
          </a:prstGeom>
          <a:ln w="0">
            <a:noFill/>
          </a:ln>
        </p:spPr>
      </p:pic>
      <p:pic>
        <p:nvPicPr>
          <p:cNvPr id="217" name="Picture 17"/>
          <p:cNvPicPr/>
          <p:nvPr/>
        </p:nvPicPr>
        <p:blipFill>
          <a:blip r:embed="rId8"/>
          <a:stretch/>
        </p:blipFill>
        <p:spPr>
          <a:xfrm>
            <a:off x="2295000" y="3051720"/>
            <a:ext cx="933120" cy="2477160"/>
          </a:xfrm>
          <a:prstGeom prst="rect">
            <a:avLst/>
          </a:prstGeom>
          <a:ln w="0">
            <a:noFill/>
          </a:ln>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15"/>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214"/>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213"/>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212"/>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2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fill="hold" nodeType="clickEffect">
                                  <p:stCondLst>
                                    <p:cond delay="0"/>
                                  </p:stCondLst>
                                  <p:childTnLst>
                                    <p:set>
                                      <p:cBhvr>
                                        <p:cTn id="18" dur="1" fill="hold">
                                          <p:stCondLst>
                                            <p:cond delay="0"/>
                                          </p:stCondLst>
                                        </p:cTn>
                                        <p:tgtEl>
                                          <p:spTgt spid="215"/>
                                        </p:tgtEl>
                                        <p:attrNameLst>
                                          <p:attrName>style.visibility</p:attrName>
                                        </p:attrNameLst>
                                      </p:cBhvr>
                                      <p:to>
                                        <p:strVal val="hidden"/>
                                      </p:to>
                                    </p:set>
                                  </p:childTnLst>
                                </p:cTn>
                              </p:par>
                              <p:par>
                                <p:cTn id="19" presetID="1" presetClass="exit" fill="hold" nodeType="withEffect">
                                  <p:stCondLst>
                                    <p:cond delay="0"/>
                                  </p:stCondLst>
                                  <p:childTnLst>
                                    <p:set>
                                      <p:cBhvr>
                                        <p:cTn id="20" dur="1" fill="hold">
                                          <p:stCondLst>
                                            <p:cond delay="0"/>
                                          </p:stCondLst>
                                        </p:cTn>
                                        <p:tgtEl>
                                          <p:spTgt spid="214"/>
                                        </p:tgtEl>
                                        <p:attrNameLst>
                                          <p:attrName>style.visibility</p:attrName>
                                        </p:attrNameLst>
                                      </p:cBhvr>
                                      <p:to>
                                        <p:strVal val="hidden"/>
                                      </p:to>
                                    </p:set>
                                  </p:childTnLst>
                                </p:cTn>
                              </p:par>
                              <p:par>
                                <p:cTn id="21" presetID="1" presetClass="exit" fill="hold" nodeType="withEffect">
                                  <p:stCondLst>
                                    <p:cond delay="0"/>
                                  </p:stCondLst>
                                  <p:childTnLst>
                                    <p:set>
                                      <p:cBhvr>
                                        <p:cTn id="22" dur="1" fill="hold">
                                          <p:stCondLst>
                                            <p:cond delay="0"/>
                                          </p:stCondLst>
                                        </p:cTn>
                                        <p:tgtEl>
                                          <p:spTgt spid="213"/>
                                        </p:tgtEl>
                                        <p:attrNameLst>
                                          <p:attrName>style.visibility</p:attrName>
                                        </p:attrNameLst>
                                      </p:cBhvr>
                                      <p:to>
                                        <p:strVal val="hidden"/>
                                      </p:to>
                                    </p:set>
                                  </p:childTnLst>
                                </p:cTn>
                              </p:par>
                              <p:par>
                                <p:cTn id="23" presetID="1" presetClass="exit" fill="hold" nodeType="withEffect">
                                  <p:stCondLst>
                                    <p:cond delay="0"/>
                                  </p:stCondLst>
                                  <p:childTnLst>
                                    <p:set>
                                      <p:cBhvr>
                                        <p:cTn id="24" dur="1" fill="hold">
                                          <p:stCondLst>
                                            <p:cond delay="0"/>
                                          </p:stCondLst>
                                        </p:cTn>
                                        <p:tgtEl>
                                          <p:spTgt spid="2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400" b="0" strike="noStrike" spc="-1">
                <a:solidFill>
                  <a:srgbClr val="C40D1E"/>
                </a:solidFill>
                <a:latin typeface="Arial"/>
              </a:rPr>
              <a:t>Problemdefinition</a:t>
            </a:r>
            <a:endParaRPr lang="de-DE" sz="2400" b="0" strike="noStrike" spc="-1">
              <a:solidFill>
                <a:schemeClr val="dk1"/>
              </a:solidFill>
              <a:latin typeface="Calibri"/>
            </a:endParaRPr>
          </a:p>
          <a:p>
            <a:pPr indent="0" defTabSz="914400">
              <a:lnSpc>
                <a:spcPts val="2801"/>
              </a:lnSpc>
              <a:buNone/>
              <a:tabLst>
                <a:tab pos="0" algn="l"/>
              </a:tabLst>
            </a:pPr>
            <a:r>
              <a:rPr lang="de-DE" sz="2400" b="0" strike="noStrike" spc="-1">
                <a:solidFill>
                  <a:srgbClr val="C40D1E"/>
                </a:solidFill>
                <a:latin typeface="Arial"/>
              </a:rPr>
              <a:t>Thema: Auswirkungen von Konsistenz auf Preiserwartungen</a:t>
            </a:r>
            <a:endParaRPr lang="de-DE" sz="2400" b="0" strike="noStrike" spc="-1">
              <a:solidFill>
                <a:schemeClr val="dk1"/>
              </a:solidFill>
              <a:latin typeface="Calibri"/>
            </a:endParaRPr>
          </a:p>
        </p:txBody>
      </p:sp>
      <p:sp>
        <p:nvSpPr>
          <p:cNvPr id="211" name="PlaceHolder 2"/>
          <p:cNvSpPr>
            <a:spLocks noGrp="1"/>
          </p:cNvSpPr>
          <p:nvPr>
            <p:ph/>
          </p:nvPr>
        </p:nvSpPr>
        <p:spPr>
          <a:xfrm>
            <a:off x="4914000" y="1538280"/>
            <a:ext cx="6577200" cy="3990960"/>
          </a:xfrm>
          <a:prstGeom prst="rect">
            <a:avLst/>
          </a:prstGeom>
          <a:noFill/>
          <a:ln w="0">
            <a:noFill/>
          </a:ln>
        </p:spPr>
        <p:txBody>
          <a:bodyPr lIns="0" tIns="0" rIns="0" bIns="0" anchor="t">
            <a:noAutofit/>
          </a:bodyPr>
          <a:lstStyle/>
          <a:p>
            <a:pPr marL="285840" indent="-285840" defTabSz="914400">
              <a:lnSpc>
                <a:spcPct val="150000"/>
              </a:lnSpc>
              <a:buClr>
                <a:srgbClr val="434343"/>
              </a:buClr>
              <a:buFont typeface="Arial"/>
              <a:buChar char="•"/>
            </a:pPr>
            <a:r>
              <a:rPr lang="en-DE" sz="1800" b="0" strike="noStrike" spc="-1">
                <a:solidFill>
                  <a:srgbClr val="434343"/>
                </a:solidFill>
                <a:latin typeface="Arial"/>
              </a:rPr>
              <a:t>Was beeinflusst den erwarteten Preis eines Produktes?</a:t>
            </a:r>
            <a:endParaRPr lang="de-DE" sz="1800" b="0" strike="noStrike" spc="-1">
              <a:solidFill>
                <a:schemeClr val="dk1"/>
              </a:solidFill>
              <a:latin typeface="Calibri"/>
            </a:endParaRPr>
          </a:p>
          <a:p>
            <a:pPr marL="285840" indent="-285840" defTabSz="914400">
              <a:lnSpc>
                <a:spcPct val="150000"/>
              </a:lnSpc>
              <a:buClr>
                <a:srgbClr val="434343"/>
              </a:buClr>
              <a:buFont typeface="Arial"/>
              <a:buChar char="•"/>
            </a:pPr>
            <a:r>
              <a:rPr lang="en-DE" sz="1800" b="0" strike="noStrike" spc="-1">
                <a:solidFill>
                  <a:srgbClr val="434343"/>
                </a:solidFill>
                <a:latin typeface="Arial"/>
              </a:rPr>
              <a:t>Erwarten Sie einen anderen Preis, je nachdem mit welchen anderen Produkten es dargestellt wird?</a:t>
            </a:r>
            <a:endParaRPr lang="de-DE" sz="1800" b="0" strike="noStrike" spc="-1">
              <a:solidFill>
                <a:schemeClr val="dk1"/>
              </a:solidFill>
              <a:latin typeface="Calibri"/>
            </a:endParaRPr>
          </a:p>
          <a:p>
            <a:pPr marL="285840" indent="-285840" defTabSz="914400">
              <a:lnSpc>
                <a:spcPct val="150000"/>
              </a:lnSpc>
              <a:buClr>
                <a:srgbClr val="434343"/>
              </a:buClr>
              <a:buFont typeface="Arial"/>
              <a:buChar char="•"/>
            </a:pPr>
            <a:r>
              <a:rPr lang="en-DE" sz="1800" b="0" strike="noStrike" spc="-1">
                <a:solidFill>
                  <a:srgbClr val="434343"/>
                </a:solidFill>
                <a:latin typeface="Arial"/>
              </a:rPr>
              <a:t>Wie sollte die Produktkonstellation aussehen?</a:t>
            </a:r>
            <a:endParaRPr lang="de-DE" sz="1800" b="0" strike="noStrike" spc="-1">
              <a:solidFill>
                <a:schemeClr val="dk1"/>
              </a:solidFill>
              <a:latin typeface="Calibri"/>
            </a:endParaRPr>
          </a:p>
          <a:p>
            <a:pPr marL="971640" lvl="1" indent="-285840" defTabSz="914400">
              <a:lnSpc>
                <a:spcPct val="150000"/>
              </a:lnSpc>
              <a:spcBef>
                <a:spcPts val="499"/>
              </a:spcBef>
              <a:buClr>
                <a:srgbClr val="434343"/>
              </a:buClr>
              <a:buFont typeface="Arial"/>
              <a:buChar char="•"/>
            </a:pPr>
            <a:r>
              <a:rPr lang="en-DE" sz="1800" b="0" strike="noStrike" spc="-1">
                <a:solidFill>
                  <a:schemeClr val="dk1"/>
                </a:solidFill>
                <a:latin typeface="Arial"/>
              </a:rPr>
              <a:t>Sollten die Produkte im Ensemble ähnliche visuelle Merkmale haben? (= gleicher Designstil)</a:t>
            </a:r>
            <a:endParaRPr lang="de-DE" sz="1800" b="0" strike="noStrike" spc="-1">
              <a:solidFill>
                <a:schemeClr val="dk1"/>
              </a:solidFill>
              <a:latin typeface="Calibri"/>
            </a:endParaRPr>
          </a:p>
          <a:p>
            <a:pPr marL="971640" lvl="1" indent="-285840" defTabSz="914400">
              <a:lnSpc>
                <a:spcPct val="150000"/>
              </a:lnSpc>
              <a:spcBef>
                <a:spcPts val="499"/>
              </a:spcBef>
              <a:buClr>
                <a:srgbClr val="434343"/>
              </a:buClr>
              <a:buFont typeface="Arial"/>
              <a:buChar char="•"/>
            </a:pPr>
            <a:r>
              <a:rPr lang="en-DE" sz="1800" b="0" strike="noStrike" spc="-1">
                <a:solidFill>
                  <a:schemeClr val="dk1"/>
                </a:solidFill>
                <a:latin typeface="Arial"/>
              </a:rPr>
              <a:t>Was passiert mit der Preiserwartung bei stilistischer Inkonsistenz mit der Preiserwartung der Produkte im Ensemble?</a:t>
            </a:r>
            <a:endParaRPr lang="de-DE" sz="1800" b="0" strike="noStrike" spc="-1">
              <a:solidFill>
                <a:schemeClr val="dk1"/>
              </a:solidFill>
              <a:latin typeface="Calibri"/>
            </a:endParaRPr>
          </a:p>
        </p:txBody>
      </p:sp>
      <p:pic>
        <p:nvPicPr>
          <p:cNvPr id="216" name="Picture 16"/>
          <p:cNvPicPr/>
          <p:nvPr/>
        </p:nvPicPr>
        <p:blipFill>
          <a:blip r:embed="rId3"/>
          <a:stretch/>
        </p:blipFill>
        <p:spPr>
          <a:xfrm>
            <a:off x="2021400" y="1395720"/>
            <a:ext cx="1485360" cy="1714320"/>
          </a:xfrm>
          <a:prstGeom prst="rect">
            <a:avLst/>
          </a:prstGeom>
          <a:ln w="0">
            <a:noFill/>
          </a:ln>
        </p:spPr>
      </p:pic>
      <p:pic>
        <p:nvPicPr>
          <p:cNvPr id="217" name="Picture 17"/>
          <p:cNvPicPr/>
          <p:nvPr/>
        </p:nvPicPr>
        <p:blipFill>
          <a:blip r:embed="rId4"/>
          <a:stretch/>
        </p:blipFill>
        <p:spPr>
          <a:xfrm>
            <a:off x="2295000" y="3051720"/>
            <a:ext cx="933120" cy="2477160"/>
          </a:xfrm>
          <a:prstGeom prst="rect">
            <a:avLst/>
          </a:prstGeom>
          <a:ln w="0">
            <a:noFill/>
          </a:ln>
        </p:spPr>
      </p:pic>
      <p:pic>
        <p:nvPicPr>
          <p:cNvPr id="218" name="Picture 27"/>
          <p:cNvPicPr/>
          <p:nvPr/>
        </p:nvPicPr>
        <p:blipFill>
          <a:blip r:embed="rId5"/>
          <a:stretch/>
        </p:blipFill>
        <p:spPr>
          <a:xfrm>
            <a:off x="210600" y="2107440"/>
            <a:ext cx="1933200" cy="2112840"/>
          </a:xfrm>
          <a:prstGeom prst="rect">
            <a:avLst/>
          </a:prstGeom>
          <a:ln w="0">
            <a:noFill/>
          </a:ln>
        </p:spPr>
      </p:pic>
      <p:pic>
        <p:nvPicPr>
          <p:cNvPr id="219" name="Picture 28"/>
          <p:cNvPicPr/>
          <p:nvPr/>
        </p:nvPicPr>
        <p:blipFill>
          <a:blip r:embed="rId6"/>
          <a:stretch/>
        </p:blipFill>
        <p:spPr>
          <a:xfrm>
            <a:off x="3460680" y="2606400"/>
            <a:ext cx="1188000" cy="1315440"/>
          </a:xfrm>
          <a:prstGeom prst="rect">
            <a:avLst/>
          </a:prstGeom>
          <a:ln w="0">
            <a:noFill/>
          </a:ln>
        </p:spPr>
      </p:pic>
      <p:pic>
        <p:nvPicPr>
          <p:cNvPr id="220" name="Picture 29"/>
          <p:cNvPicPr/>
          <p:nvPr/>
        </p:nvPicPr>
        <p:blipFill>
          <a:blip r:embed="rId7"/>
          <a:stretch/>
        </p:blipFill>
        <p:spPr>
          <a:xfrm>
            <a:off x="3568320" y="4487040"/>
            <a:ext cx="987120" cy="897120"/>
          </a:xfrm>
          <a:prstGeom prst="rect">
            <a:avLst/>
          </a:prstGeom>
          <a:ln w="0">
            <a:noFill/>
          </a:ln>
        </p:spPr>
      </p:pic>
      <p:pic>
        <p:nvPicPr>
          <p:cNvPr id="221" name="Picture 30"/>
          <p:cNvPicPr/>
          <p:nvPr/>
        </p:nvPicPr>
        <p:blipFill>
          <a:blip r:embed="rId8"/>
          <a:stretch/>
        </p:blipFill>
        <p:spPr>
          <a:xfrm>
            <a:off x="3509280" y="1538280"/>
            <a:ext cx="1015920" cy="474480"/>
          </a:xfrm>
          <a:prstGeom prst="rect">
            <a:avLst/>
          </a:prstGeom>
          <a:ln w="0">
            <a:noFill/>
          </a:ln>
        </p:spPr>
      </p:pic>
    </p:spTree>
    <p:extLst>
      <p:ext uri="{BB962C8B-B14F-4D97-AF65-F5344CB8AC3E}">
        <p14:creationId xmlns:p14="http://schemas.microsoft.com/office/powerpoint/2010/main" val="3309487551"/>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2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18"/>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221"/>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219"/>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2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400" b="0" strike="noStrike" spc="-1">
                <a:solidFill>
                  <a:srgbClr val="C40D1E"/>
                </a:solidFill>
                <a:latin typeface="Arial"/>
              </a:rPr>
              <a:t>Unsere Forschungsfrage:</a:t>
            </a:r>
            <a:br>
              <a:rPr sz="2400"/>
            </a:br>
            <a:r>
              <a:rPr lang="de-DE" sz="2000" b="0" strike="noStrike" spc="-1">
                <a:solidFill>
                  <a:srgbClr val="C40D1E"/>
                </a:solidFill>
                <a:latin typeface="Arial"/>
              </a:rPr>
              <a:t>Welche Auswirkung hat stilistische Konsistenz auf die Preiseinschätzung?</a:t>
            </a:r>
            <a:endParaRPr lang="de-DE" sz="2000" b="0" strike="noStrike" spc="-1">
              <a:solidFill>
                <a:schemeClr val="dk1"/>
              </a:solidFill>
              <a:latin typeface="Calibri"/>
            </a:endParaRPr>
          </a:p>
        </p:txBody>
      </p:sp>
      <p:sp>
        <p:nvSpPr>
          <p:cNvPr id="223" name="Rounded Rectangle 2"/>
          <p:cNvSpPr/>
          <p:nvPr/>
        </p:nvSpPr>
        <p:spPr>
          <a:xfrm>
            <a:off x="3723840" y="3655800"/>
            <a:ext cx="14288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Konsistenz</a:t>
            </a:r>
            <a:endParaRPr lang="de-DE" sz="1600" b="0" strike="noStrike" spc="-1">
              <a:solidFill>
                <a:srgbClr val="000000"/>
              </a:solidFill>
              <a:latin typeface="Calibri"/>
            </a:endParaRPr>
          </a:p>
        </p:txBody>
      </p:sp>
      <p:sp>
        <p:nvSpPr>
          <p:cNvPr id="224" name="Rounded Rectangle 4"/>
          <p:cNvSpPr/>
          <p:nvPr/>
        </p:nvSpPr>
        <p:spPr>
          <a:xfrm>
            <a:off x="6095880" y="186192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Liking </a:t>
            </a:r>
            <a:endParaRPr lang="de-DE" sz="1600" b="0" strike="noStrike" spc="-1">
              <a:solidFill>
                <a:srgbClr val="000000"/>
              </a:solidFill>
              <a:latin typeface="Calibri"/>
            </a:endParaRPr>
          </a:p>
        </p:txBody>
      </p:sp>
      <p:sp>
        <p:nvSpPr>
          <p:cNvPr id="225" name="Rounded Rectangle 5"/>
          <p:cNvSpPr/>
          <p:nvPr/>
        </p:nvSpPr>
        <p:spPr>
          <a:xfrm>
            <a:off x="8359200" y="365580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Erwarteter Preis</a:t>
            </a:r>
            <a:endParaRPr lang="de-DE" sz="1600" b="0" strike="noStrike" spc="-1">
              <a:solidFill>
                <a:srgbClr val="000000"/>
              </a:solidFill>
              <a:latin typeface="Calibri"/>
            </a:endParaRPr>
          </a:p>
        </p:txBody>
      </p:sp>
      <p:sp>
        <p:nvSpPr>
          <p:cNvPr id="226" name="Right Arrow 6"/>
          <p:cNvSpPr/>
          <p:nvPr/>
        </p:nvSpPr>
        <p:spPr>
          <a:xfrm rot="19596000">
            <a:off x="5064840" y="302508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27" name="Right Arrow 7"/>
          <p:cNvSpPr/>
          <p:nvPr/>
        </p:nvSpPr>
        <p:spPr>
          <a:xfrm rot="2053800">
            <a:off x="7531560" y="302112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28" name="Right Arrow 43"/>
          <p:cNvSpPr/>
          <p:nvPr/>
        </p:nvSpPr>
        <p:spPr>
          <a:xfrm>
            <a:off x="5650200" y="3970080"/>
            <a:ext cx="23061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pic>
        <p:nvPicPr>
          <p:cNvPr id="229" name="Picture 10"/>
          <p:cNvPicPr/>
          <p:nvPr/>
        </p:nvPicPr>
        <p:blipFill>
          <a:blip r:embed="rId3"/>
          <a:stretch/>
        </p:blipFill>
        <p:spPr>
          <a:xfrm>
            <a:off x="574920" y="1170360"/>
            <a:ext cx="2561400" cy="2502000"/>
          </a:xfrm>
          <a:prstGeom prst="rect">
            <a:avLst/>
          </a:prstGeom>
          <a:ln w="25400">
            <a:solidFill>
              <a:srgbClr val="C30D1E"/>
            </a:solidFill>
            <a:round/>
          </a:ln>
        </p:spPr>
      </p:pic>
      <p:pic>
        <p:nvPicPr>
          <p:cNvPr id="230" name="Picture 11"/>
          <p:cNvPicPr/>
          <p:nvPr/>
        </p:nvPicPr>
        <p:blipFill>
          <a:blip r:embed="rId4"/>
          <a:stretch/>
        </p:blipFill>
        <p:spPr>
          <a:xfrm>
            <a:off x="574920" y="3672720"/>
            <a:ext cx="2561400" cy="2379240"/>
          </a:xfrm>
          <a:prstGeom prst="rect">
            <a:avLst/>
          </a:prstGeom>
          <a:ln w="25400">
            <a:solidFill>
              <a:srgbClr val="C30D1E"/>
            </a:solidFill>
            <a:round/>
          </a:ln>
        </p:spPr>
      </p:pic>
      <p:sp>
        <p:nvSpPr>
          <p:cNvPr id="231" name="Rounded Rectangle 1"/>
          <p:cNvSpPr/>
          <p:nvPr/>
        </p:nvSpPr>
        <p:spPr>
          <a:xfrm>
            <a:off x="7729200" y="5347440"/>
            <a:ext cx="4900680" cy="484200"/>
          </a:xfrm>
          <a:prstGeom prst="roundRect">
            <a:avLst>
              <a:gd name="adj" fmla="val 16667"/>
            </a:avLst>
          </a:prstGeom>
          <a:no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defTabSz="914400">
              <a:lnSpc>
                <a:spcPct val="100000"/>
              </a:lnSpc>
            </a:pPr>
            <a:r>
              <a:rPr lang="en-DE" sz="1600" b="0" strike="noStrike" spc="-1">
                <a:solidFill>
                  <a:schemeClr val="dk1">
                    <a:lumMod val="60000"/>
                    <a:lumOff val="40000"/>
                  </a:schemeClr>
                </a:solidFill>
                <a:latin typeface="Calibri"/>
              </a:rPr>
              <a:t>[Vgl. Veryzer, 1993; Koffka ,1935</a:t>
            </a:r>
            <a:r>
              <a:rPr lang="en-GB" sz="1600" b="0" strike="noStrike" spc="-1">
                <a:solidFill>
                  <a:schemeClr val="dk1">
                    <a:lumMod val="60000"/>
                    <a:lumOff val="40000"/>
                  </a:schemeClr>
                </a:solidFill>
                <a:latin typeface="Calibri"/>
              </a:rPr>
              <a:t> ; Wertheimer, 1923</a:t>
            </a:r>
            <a:r>
              <a:rPr lang="en-DE" sz="1600" b="0" strike="noStrike" spc="-1">
                <a:solidFill>
                  <a:schemeClr val="dk1">
                    <a:lumMod val="60000"/>
                    <a:lumOff val="40000"/>
                  </a:schemeClr>
                </a:solidFill>
                <a:latin typeface="Calibri"/>
              </a:rPr>
              <a:t>]</a:t>
            </a:r>
            <a:endParaRPr lang="de-DE" sz="1600" b="0" strike="noStrike" spc="-1">
              <a:solidFill>
                <a:srgbClr val="000000"/>
              </a:solidFill>
              <a:latin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stilistische Konsistenz auf die Preiseinschätzung?</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Hypothese: Räumliche Abgrenzung</a:t>
            </a:r>
            <a:endParaRPr lang="de-DE" sz="2000" b="0" strike="noStrike" spc="-1">
              <a:solidFill>
                <a:schemeClr val="dk1"/>
              </a:solidFill>
              <a:latin typeface="Calibri"/>
            </a:endParaRPr>
          </a:p>
        </p:txBody>
      </p:sp>
      <p:sp>
        <p:nvSpPr>
          <p:cNvPr id="233" name="Rounded Rectangle 2"/>
          <p:cNvSpPr/>
          <p:nvPr/>
        </p:nvSpPr>
        <p:spPr>
          <a:xfrm>
            <a:off x="2390760" y="3092760"/>
            <a:ext cx="14288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Konsistenz</a:t>
            </a:r>
            <a:endParaRPr lang="de-DE" sz="1600" b="0" strike="noStrike" spc="-1">
              <a:solidFill>
                <a:srgbClr val="000000"/>
              </a:solidFill>
              <a:latin typeface="Calibri"/>
            </a:endParaRPr>
          </a:p>
        </p:txBody>
      </p:sp>
      <p:sp>
        <p:nvSpPr>
          <p:cNvPr id="234" name="Rounded Rectangle 4"/>
          <p:cNvSpPr/>
          <p:nvPr/>
        </p:nvSpPr>
        <p:spPr>
          <a:xfrm>
            <a:off x="4903560" y="158328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Liking </a:t>
            </a:r>
            <a:endParaRPr lang="de-DE" sz="1600" b="0" strike="noStrike" spc="-1">
              <a:solidFill>
                <a:srgbClr val="000000"/>
              </a:solidFill>
              <a:latin typeface="Calibri"/>
            </a:endParaRPr>
          </a:p>
        </p:txBody>
      </p:sp>
      <p:sp>
        <p:nvSpPr>
          <p:cNvPr id="235" name="Right Arrow 6"/>
          <p:cNvSpPr/>
          <p:nvPr/>
        </p:nvSpPr>
        <p:spPr>
          <a:xfrm rot="19596000">
            <a:off x="3778920" y="257292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36" name="Right Arrow 7"/>
          <p:cNvSpPr/>
          <p:nvPr/>
        </p:nvSpPr>
        <p:spPr>
          <a:xfrm rot="2053800">
            <a:off x="6430320" y="257652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37" name="Rounded Rectangle 10"/>
          <p:cNvSpPr/>
          <p:nvPr/>
        </p:nvSpPr>
        <p:spPr>
          <a:xfrm>
            <a:off x="529560" y="2286360"/>
            <a:ext cx="1382040" cy="1025640"/>
          </a:xfrm>
          <a:prstGeom prst="roundRect">
            <a:avLst>
              <a:gd name="adj" fmla="val 16667"/>
            </a:avLst>
          </a:prstGeom>
          <a:solidFill>
            <a:srgbClr val="C30D1E"/>
          </a:solidFill>
          <a:ln>
            <a:solidFill>
              <a:srgbClr val="C30D1E">
                <a:lumMod val="75000"/>
              </a:srgbClr>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Ähnlichkeit</a:t>
            </a:r>
            <a:endParaRPr lang="de-DE" sz="1600" b="0" strike="noStrike" spc="-1">
              <a:solidFill>
                <a:srgbClr val="000000"/>
              </a:solidFill>
              <a:latin typeface="Calibri"/>
            </a:endParaRPr>
          </a:p>
        </p:txBody>
      </p:sp>
      <p:sp>
        <p:nvSpPr>
          <p:cNvPr id="238" name="Rounded Rectangle 11"/>
          <p:cNvSpPr/>
          <p:nvPr/>
        </p:nvSpPr>
        <p:spPr>
          <a:xfrm>
            <a:off x="519840" y="3879360"/>
            <a:ext cx="1382040" cy="1025640"/>
          </a:xfrm>
          <a:prstGeom prst="roundRect">
            <a:avLst>
              <a:gd name="adj" fmla="val 16667"/>
            </a:avLst>
          </a:prstGeom>
          <a:solidFill>
            <a:srgbClr val="C30D1E"/>
          </a:solidFill>
          <a:ln>
            <a:solidFill>
              <a:srgbClr val="C30D1E">
                <a:lumMod val="75000"/>
              </a:srgbClr>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Nähe</a:t>
            </a:r>
            <a:endParaRPr lang="de-DE" sz="1600" b="0" strike="noStrike" spc="-1">
              <a:solidFill>
                <a:srgbClr val="000000"/>
              </a:solidFill>
              <a:latin typeface="Calibri"/>
            </a:endParaRPr>
          </a:p>
        </p:txBody>
      </p:sp>
      <p:cxnSp>
        <p:nvCxnSpPr>
          <p:cNvPr id="239" name="Straight Arrow Connector 13"/>
          <p:cNvCxnSpPr>
            <a:stCxn id="237" idx="3"/>
          </p:cNvCxnSpPr>
          <p:nvPr/>
        </p:nvCxnSpPr>
        <p:spPr>
          <a:xfrm>
            <a:off x="1911600" y="2799000"/>
            <a:ext cx="376200" cy="444600"/>
          </a:xfrm>
          <a:prstGeom prst="straightConnector1">
            <a:avLst/>
          </a:prstGeom>
          <a:ln>
            <a:solidFill>
              <a:srgbClr val="C30D1E"/>
            </a:solidFill>
            <a:tailEnd type="triangle" w="med" len="med"/>
          </a:ln>
        </p:spPr>
      </p:cxnSp>
      <p:cxnSp>
        <p:nvCxnSpPr>
          <p:cNvPr id="240" name="Straight Arrow Connector 15"/>
          <p:cNvCxnSpPr>
            <a:stCxn id="238" idx="3"/>
          </p:cNvCxnSpPr>
          <p:nvPr/>
        </p:nvCxnSpPr>
        <p:spPr>
          <a:xfrm flipV="1">
            <a:off x="1901880" y="4014000"/>
            <a:ext cx="385920" cy="378360"/>
          </a:xfrm>
          <a:prstGeom prst="straightConnector1">
            <a:avLst/>
          </a:prstGeom>
          <a:ln>
            <a:solidFill>
              <a:srgbClr val="C30D1E"/>
            </a:solidFill>
            <a:tailEnd type="triangle" w="med" len="med"/>
          </a:ln>
        </p:spPr>
      </p:cxnSp>
      <p:sp>
        <p:nvSpPr>
          <p:cNvPr id="241" name="Right Arrow 41"/>
          <p:cNvSpPr/>
          <p:nvPr/>
        </p:nvSpPr>
        <p:spPr>
          <a:xfrm>
            <a:off x="4567680" y="3460320"/>
            <a:ext cx="23061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42" name="Rounded Rectangle 42"/>
          <p:cNvSpPr/>
          <p:nvPr/>
        </p:nvSpPr>
        <p:spPr>
          <a:xfrm>
            <a:off x="452160" y="5637600"/>
            <a:ext cx="4900680" cy="484200"/>
          </a:xfrm>
          <a:prstGeom prst="roundRect">
            <a:avLst>
              <a:gd name="adj" fmla="val 16667"/>
            </a:avLst>
          </a:prstGeom>
          <a:no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defTabSz="914400">
              <a:lnSpc>
                <a:spcPct val="100000"/>
              </a:lnSpc>
            </a:pPr>
            <a:r>
              <a:rPr lang="en-DE" sz="1600" b="0" strike="noStrike" spc="-1">
                <a:solidFill>
                  <a:schemeClr val="dk1">
                    <a:lumMod val="60000"/>
                    <a:lumOff val="40000"/>
                  </a:schemeClr>
                </a:solidFill>
                <a:latin typeface="Calibri"/>
              </a:rPr>
              <a:t>[Vgl. Veryzer, 1993; Koffka ,1935</a:t>
            </a:r>
            <a:r>
              <a:rPr lang="en-GB" sz="1600" b="0" strike="noStrike" spc="-1">
                <a:solidFill>
                  <a:schemeClr val="dk1">
                    <a:lumMod val="60000"/>
                    <a:lumOff val="40000"/>
                  </a:schemeClr>
                </a:solidFill>
                <a:latin typeface="Calibri"/>
              </a:rPr>
              <a:t> ; Wertheimer, 1923</a:t>
            </a:r>
            <a:r>
              <a:rPr lang="en-DE" sz="1600" b="0" strike="noStrike" spc="-1">
                <a:solidFill>
                  <a:schemeClr val="dk1">
                    <a:lumMod val="60000"/>
                    <a:lumOff val="40000"/>
                  </a:schemeClr>
                </a:solidFill>
                <a:latin typeface="Calibri"/>
              </a:rPr>
              <a:t>]</a:t>
            </a:r>
            <a:endParaRPr lang="de-DE" sz="1600" b="0" strike="noStrike" spc="-1">
              <a:solidFill>
                <a:srgbClr val="000000"/>
              </a:solidFill>
              <a:latin typeface="Calibri"/>
            </a:endParaRPr>
          </a:p>
        </p:txBody>
      </p:sp>
      <p:sp>
        <p:nvSpPr>
          <p:cNvPr id="243" name="Rounded Rectangle 8"/>
          <p:cNvSpPr/>
          <p:nvPr/>
        </p:nvSpPr>
        <p:spPr>
          <a:xfrm>
            <a:off x="7369200" y="309276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Erwarteter Preis</a:t>
            </a:r>
            <a:endParaRPr lang="de-DE" sz="1600" b="0" strike="noStrike" spc="-1">
              <a:solidFill>
                <a:srgbClr val="000000"/>
              </a:solidFill>
              <a:latin typeface="Calibri"/>
            </a:endParaRPr>
          </a:p>
        </p:txBody>
      </p:sp>
      <p:pic>
        <p:nvPicPr>
          <p:cNvPr id="244" name="Picture 9"/>
          <p:cNvPicPr/>
          <p:nvPr/>
        </p:nvPicPr>
        <p:blipFill>
          <a:blip r:embed="rId3"/>
          <a:stretch/>
        </p:blipFill>
        <p:spPr>
          <a:xfrm>
            <a:off x="9702360" y="1195560"/>
            <a:ext cx="1952280" cy="2264760"/>
          </a:xfrm>
          <a:prstGeom prst="rect">
            <a:avLst/>
          </a:prstGeom>
          <a:ln w="0">
            <a:noFill/>
          </a:ln>
        </p:spPr>
      </p:pic>
      <p:pic>
        <p:nvPicPr>
          <p:cNvPr id="245" name="Picture 18"/>
          <p:cNvPicPr/>
          <p:nvPr/>
        </p:nvPicPr>
        <p:blipFill>
          <a:blip r:embed="rId4"/>
          <a:stretch/>
        </p:blipFill>
        <p:spPr>
          <a:xfrm>
            <a:off x="9672840" y="3429000"/>
            <a:ext cx="1952280" cy="2262960"/>
          </a:xfrm>
          <a:prstGeom prst="rect">
            <a:avLst/>
          </a:prstGeom>
          <a:ln w="0">
            <a:noFill/>
          </a:ln>
        </p:spPr>
      </p:pic>
      <p:sp>
        <p:nvSpPr>
          <p:cNvPr id="246" name="Oval 19"/>
          <p:cNvSpPr/>
          <p:nvPr/>
        </p:nvSpPr>
        <p:spPr>
          <a:xfrm>
            <a:off x="11056320" y="2686320"/>
            <a:ext cx="726480" cy="717120"/>
          </a:xfrm>
          <a:prstGeom prst="ellipse">
            <a:avLst/>
          </a:prstGeom>
          <a:noFill/>
          <a:ln>
            <a:solidFill>
              <a:srgbClr val="C30D1E"/>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47" name="Oval 20"/>
          <p:cNvSpPr/>
          <p:nvPr/>
        </p:nvSpPr>
        <p:spPr>
          <a:xfrm>
            <a:off x="11080440" y="1237320"/>
            <a:ext cx="726480" cy="717120"/>
          </a:xfrm>
          <a:prstGeom prst="ellipse">
            <a:avLst/>
          </a:prstGeom>
          <a:noFill/>
          <a:ln>
            <a:solidFill>
              <a:srgbClr val="C30D1E"/>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48" name="Oval 21"/>
          <p:cNvSpPr/>
          <p:nvPr/>
        </p:nvSpPr>
        <p:spPr>
          <a:xfrm>
            <a:off x="10967760" y="3952080"/>
            <a:ext cx="726480" cy="1648080"/>
          </a:xfrm>
          <a:prstGeom prst="ellipse">
            <a:avLst/>
          </a:prstGeom>
          <a:noFill/>
          <a:ln>
            <a:solidFill>
              <a:srgbClr val="C30D1E"/>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stilistische Konsistenz auf die Preiseinschätzung?</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Hypothese: Relative Größe</a:t>
            </a:r>
            <a:endParaRPr lang="de-DE" sz="2000" b="0" strike="noStrike" spc="-1">
              <a:solidFill>
                <a:schemeClr val="dk1"/>
              </a:solidFill>
              <a:latin typeface="Calibri"/>
            </a:endParaRPr>
          </a:p>
        </p:txBody>
      </p:sp>
      <p:sp>
        <p:nvSpPr>
          <p:cNvPr id="250" name="Rounded Rectangle 4"/>
          <p:cNvSpPr/>
          <p:nvPr/>
        </p:nvSpPr>
        <p:spPr>
          <a:xfrm>
            <a:off x="4582080" y="129600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Liking </a:t>
            </a:r>
            <a:endParaRPr lang="de-DE" sz="1600" b="0" strike="noStrike" spc="-1">
              <a:solidFill>
                <a:srgbClr val="000000"/>
              </a:solidFill>
              <a:latin typeface="Calibri"/>
            </a:endParaRPr>
          </a:p>
        </p:txBody>
      </p:sp>
      <p:sp>
        <p:nvSpPr>
          <p:cNvPr id="251" name="Right Arrow 6"/>
          <p:cNvSpPr/>
          <p:nvPr/>
        </p:nvSpPr>
        <p:spPr>
          <a:xfrm rot="19596000">
            <a:off x="3531240" y="229392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52" name="Right Arrow 7"/>
          <p:cNvSpPr/>
          <p:nvPr/>
        </p:nvSpPr>
        <p:spPr>
          <a:xfrm rot="2053800">
            <a:off x="6175800" y="231912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cxnSp>
        <p:nvCxnSpPr>
          <p:cNvPr id="253" name="Straight Arrow Connector 15"/>
          <p:cNvCxnSpPr/>
          <p:nvPr/>
        </p:nvCxnSpPr>
        <p:spPr>
          <a:xfrm>
            <a:off x="1966320" y="3429000"/>
            <a:ext cx="911520" cy="360"/>
          </a:xfrm>
          <a:prstGeom prst="straightConnector1">
            <a:avLst/>
          </a:prstGeom>
          <a:ln>
            <a:solidFill>
              <a:srgbClr val="C30D1E"/>
            </a:solidFill>
            <a:tailEnd type="triangle" w="med" len="med"/>
          </a:ln>
        </p:spPr>
      </p:cxnSp>
      <p:sp>
        <p:nvSpPr>
          <p:cNvPr id="254" name="Rounded Rectangle 24"/>
          <p:cNvSpPr/>
          <p:nvPr/>
        </p:nvSpPr>
        <p:spPr>
          <a:xfrm>
            <a:off x="537480" y="2923560"/>
            <a:ext cx="14288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Global Precedence/ Advantage</a:t>
            </a:r>
            <a:endParaRPr lang="de-DE" sz="1600" b="0" strike="noStrike" spc="-1">
              <a:solidFill>
                <a:srgbClr val="000000"/>
              </a:solidFill>
              <a:latin typeface="Calibri"/>
            </a:endParaRPr>
          </a:p>
        </p:txBody>
      </p:sp>
      <p:sp>
        <p:nvSpPr>
          <p:cNvPr id="255" name="Rounded Rectangle 27"/>
          <p:cNvSpPr/>
          <p:nvPr/>
        </p:nvSpPr>
        <p:spPr>
          <a:xfrm>
            <a:off x="671400" y="4304520"/>
            <a:ext cx="1160280" cy="791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Größe</a:t>
            </a:r>
            <a:endParaRPr lang="de-DE" sz="1600" b="0" strike="noStrike" spc="-1">
              <a:solidFill>
                <a:srgbClr val="000000"/>
              </a:solidFill>
              <a:latin typeface="Calibri"/>
            </a:endParaRPr>
          </a:p>
        </p:txBody>
      </p:sp>
      <p:cxnSp>
        <p:nvCxnSpPr>
          <p:cNvPr id="256" name="Straight Arrow Connector 28"/>
          <p:cNvCxnSpPr/>
          <p:nvPr/>
        </p:nvCxnSpPr>
        <p:spPr>
          <a:xfrm flipV="1">
            <a:off x="1251720" y="4058280"/>
            <a:ext cx="360" cy="358920"/>
          </a:xfrm>
          <a:prstGeom prst="straightConnector1">
            <a:avLst/>
          </a:prstGeom>
          <a:ln>
            <a:solidFill>
              <a:srgbClr val="C30D1E"/>
            </a:solidFill>
            <a:tailEnd type="triangle" w="med" len="med"/>
          </a:ln>
        </p:spPr>
      </p:cxnSp>
      <p:sp>
        <p:nvSpPr>
          <p:cNvPr id="257" name="Right Arrow 41"/>
          <p:cNvSpPr/>
          <p:nvPr/>
        </p:nvSpPr>
        <p:spPr>
          <a:xfrm>
            <a:off x="4213080" y="3189600"/>
            <a:ext cx="23061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58" name="Rounded Rectangle 42"/>
          <p:cNvSpPr/>
          <p:nvPr/>
        </p:nvSpPr>
        <p:spPr>
          <a:xfrm>
            <a:off x="537480" y="5410800"/>
            <a:ext cx="5982120" cy="791640"/>
          </a:xfrm>
          <a:prstGeom prst="roundRect">
            <a:avLst>
              <a:gd name="adj" fmla="val 16667"/>
            </a:avLst>
          </a:prstGeom>
          <a:no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defTabSz="914400">
              <a:lnSpc>
                <a:spcPct val="100000"/>
              </a:lnSpc>
            </a:pPr>
            <a:r>
              <a:rPr lang="en-DE" sz="1600" b="0" strike="noStrike" spc="-1">
                <a:solidFill>
                  <a:schemeClr val="dk1">
                    <a:lumMod val="60000"/>
                    <a:lumOff val="40000"/>
                  </a:schemeClr>
                </a:solidFill>
                <a:latin typeface="Calibri"/>
              </a:rPr>
              <a:t>[Vgl. Veryzer, 1993</a:t>
            </a:r>
            <a:r>
              <a:rPr lang="en-GB" sz="1600" b="0" strike="noStrike" spc="-1">
                <a:solidFill>
                  <a:schemeClr val="dk1">
                    <a:lumMod val="60000"/>
                    <a:lumOff val="40000"/>
                  </a:schemeClr>
                </a:solidFill>
                <a:latin typeface="Calibri"/>
              </a:rPr>
              <a:t> ; Wertheimer, 1923</a:t>
            </a:r>
            <a:r>
              <a:rPr lang="en-DE" sz="1600" b="0" strike="noStrike" spc="-1">
                <a:solidFill>
                  <a:schemeClr val="dk1">
                    <a:lumMod val="60000"/>
                    <a:lumOff val="40000"/>
                  </a:schemeClr>
                </a:solidFill>
                <a:latin typeface="Calibri"/>
              </a:rPr>
              <a:t>; Koffka, 1935; Navon, 1977]</a:t>
            </a:r>
            <a:endParaRPr lang="de-DE" sz="1600" b="0" strike="noStrike" spc="-1">
              <a:solidFill>
                <a:srgbClr val="000000"/>
              </a:solidFill>
              <a:latin typeface="Calibri"/>
            </a:endParaRPr>
          </a:p>
        </p:txBody>
      </p:sp>
      <p:sp>
        <p:nvSpPr>
          <p:cNvPr id="259" name="Rounded Rectangle 2"/>
          <p:cNvSpPr/>
          <p:nvPr/>
        </p:nvSpPr>
        <p:spPr>
          <a:xfrm>
            <a:off x="2122920" y="2876400"/>
            <a:ext cx="14288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Konsistenz</a:t>
            </a:r>
            <a:endParaRPr lang="de-DE" sz="1600" b="0" strike="noStrike" spc="-1">
              <a:solidFill>
                <a:srgbClr val="000000"/>
              </a:solidFill>
              <a:latin typeface="Calibri"/>
            </a:endParaRPr>
          </a:p>
        </p:txBody>
      </p:sp>
      <p:sp>
        <p:nvSpPr>
          <p:cNvPr id="260" name="Rounded Rectangle 14"/>
          <p:cNvSpPr/>
          <p:nvPr/>
        </p:nvSpPr>
        <p:spPr>
          <a:xfrm>
            <a:off x="7205760" y="284076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Erwarteter Preis</a:t>
            </a:r>
            <a:endParaRPr lang="de-DE" sz="1600" b="0" strike="noStrike" spc="-1">
              <a:solidFill>
                <a:srgbClr val="000000"/>
              </a:solidFill>
              <a:latin typeface="Calibri"/>
            </a:endParaRPr>
          </a:p>
        </p:txBody>
      </p:sp>
      <p:pic>
        <p:nvPicPr>
          <p:cNvPr id="261" name="Picture 16"/>
          <p:cNvPicPr/>
          <p:nvPr/>
        </p:nvPicPr>
        <p:blipFill>
          <a:blip r:embed="rId3"/>
          <a:stretch/>
        </p:blipFill>
        <p:spPr>
          <a:xfrm>
            <a:off x="9609840" y="1178280"/>
            <a:ext cx="2032560" cy="2336040"/>
          </a:xfrm>
          <a:prstGeom prst="rect">
            <a:avLst/>
          </a:prstGeom>
          <a:ln w="0">
            <a:noFill/>
          </a:ln>
        </p:spPr>
      </p:pic>
      <p:sp>
        <p:nvSpPr>
          <p:cNvPr id="262" name="Oval 19"/>
          <p:cNvSpPr/>
          <p:nvPr/>
        </p:nvSpPr>
        <p:spPr>
          <a:xfrm>
            <a:off x="9569880" y="1451160"/>
            <a:ext cx="875880" cy="1866960"/>
          </a:xfrm>
          <a:prstGeom prst="ellipse">
            <a:avLst/>
          </a:prstGeom>
          <a:noFill/>
          <a:ln>
            <a:solidFill>
              <a:srgbClr val="C30D1E"/>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pic>
        <p:nvPicPr>
          <p:cNvPr id="263" name="Picture 20"/>
          <p:cNvPicPr/>
          <p:nvPr/>
        </p:nvPicPr>
        <p:blipFill>
          <a:blip r:embed="rId4"/>
          <a:stretch/>
        </p:blipFill>
        <p:spPr>
          <a:xfrm>
            <a:off x="9731520" y="3503520"/>
            <a:ext cx="1910880" cy="2175840"/>
          </a:xfrm>
          <a:prstGeom prst="rect">
            <a:avLst/>
          </a:prstGeom>
          <a:ln w="0">
            <a:noFill/>
          </a:ln>
        </p:spPr>
      </p:pic>
      <p:sp>
        <p:nvSpPr>
          <p:cNvPr id="264" name="Oval 18"/>
          <p:cNvSpPr/>
          <p:nvPr/>
        </p:nvSpPr>
        <p:spPr>
          <a:xfrm>
            <a:off x="10935000" y="4058280"/>
            <a:ext cx="858600" cy="900720"/>
          </a:xfrm>
          <a:prstGeom prst="ellipse">
            <a:avLst/>
          </a:prstGeom>
          <a:noFill/>
          <a:ln>
            <a:solidFill>
              <a:srgbClr val="C30D1E"/>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9F0DDB-C628-322A-5204-9C38A86F3601}"/>
            </a:ext>
          </a:extLst>
        </p:cNvPr>
        <p:cNvGrpSpPr/>
        <p:nvPr/>
      </p:nvGrpSpPr>
      <p:grpSpPr>
        <a:xfrm>
          <a:off x="0" y="0"/>
          <a:ext cx="0" cy="0"/>
          <a:chOff x="0" y="0"/>
          <a:chExt cx="0" cy="0"/>
        </a:xfrm>
      </p:grpSpPr>
      <p:sp>
        <p:nvSpPr>
          <p:cNvPr id="4" name="Textplatzhalter 3">
            <a:extLst>
              <a:ext uri="{FF2B5EF4-FFF2-40B4-BE49-F238E27FC236}">
                <a16:creationId xmlns:a16="http://schemas.microsoft.com/office/drawing/2014/main" id="{1878BE20-A05B-279A-C9E5-043AF557877E}"/>
              </a:ext>
            </a:extLst>
          </p:cNvPr>
          <p:cNvSpPr>
            <a:spLocks noGrp="1"/>
          </p:cNvSpPr>
          <p:nvPr>
            <p:ph type="body" sz="quarter" idx="14"/>
          </p:nvPr>
        </p:nvSpPr>
        <p:spPr>
          <a:xfrm>
            <a:off x="555866" y="396545"/>
            <a:ext cx="9434801" cy="717437"/>
          </a:xfrm>
        </p:spPr>
        <p:txBody>
          <a:bodyPr/>
          <a:lstStyle/>
          <a:p>
            <a:pPr marL="0" marR="0" lvl="0" indent="0" algn="l" defTabSz="914400" rtl="0" eaLnBrk="1" fontAlgn="auto" latinLnBrk="0" hangingPunct="1">
              <a:lnSpc>
                <a:spcPts val="2800"/>
              </a:lnSpc>
              <a:spcBef>
                <a:spcPts val="0"/>
              </a:spcBef>
              <a:spcAft>
                <a:spcPts val="0"/>
              </a:spcAft>
              <a:buClrTx/>
              <a:buSzTx/>
              <a:buFont typeface="Arial" panose="020B0604020202020204" pitchFamily="34" charset="0"/>
              <a:buNone/>
              <a:tabLst/>
              <a:defRPr/>
            </a:pPr>
            <a:r>
              <a:rPr kumimoji="0" lang="de-DE" sz="2000" b="0" i="0" u="none" strike="noStrike" kern="1200" cap="none" spc="0" normalizeH="0" baseline="0" noProof="0" dirty="0">
                <a:ln>
                  <a:noFill/>
                </a:ln>
                <a:solidFill>
                  <a:srgbClr val="C40D1E"/>
                </a:solidFill>
                <a:effectLst/>
                <a:uLnTx/>
                <a:uFillTx/>
                <a:latin typeface="Arial" panose="020B0604020202020204" pitchFamily="34" charset="0"/>
                <a:ea typeface="+mn-ea"/>
                <a:cs typeface="Arial" panose="020B0604020202020204" pitchFamily="34" charset="0"/>
              </a:rPr>
              <a:t>Welche Auswirkung hat stilistische Konsistenz auf die Preiseinschätzung?</a:t>
            </a:r>
          </a:p>
          <a:p>
            <a:pPr marL="0" marR="0" lvl="0" indent="0" algn="l" defTabSz="914400" rtl="0" eaLnBrk="1" fontAlgn="auto" latinLnBrk="0" hangingPunct="1">
              <a:lnSpc>
                <a:spcPts val="2800"/>
              </a:lnSpc>
              <a:spcBef>
                <a:spcPts val="0"/>
              </a:spcBef>
              <a:spcAft>
                <a:spcPts val="0"/>
              </a:spcAft>
              <a:buClrTx/>
              <a:buSzTx/>
              <a:buFont typeface="Arial" panose="020B0604020202020204" pitchFamily="34" charset="0"/>
              <a:buNone/>
              <a:tabLst/>
              <a:defRPr/>
            </a:pPr>
            <a:r>
              <a:rPr kumimoji="0" lang="de-DE" sz="2000" b="0" i="0" u="none" strike="noStrike" kern="1200" cap="none" spc="0" normalizeH="0" baseline="0" noProof="0" dirty="0">
                <a:ln>
                  <a:noFill/>
                </a:ln>
                <a:solidFill>
                  <a:srgbClr val="C40D1E"/>
                </a:solidFill>
                <a:effectLst/>
                <a:uLnTx/>
                <a:uFillTx/>
                <a:latin typeface="Arial" panose="020B0604020202020204" pitchFamily="34" charset="0"/>
                <a:ea typeface="+mn-ea"/>
                <a:cs typeface="Arial" panose="020B0604020202020204" pitchFamily="34" charset="0"/>
              </a:rPr>
              <a:t>Hypothese: Zentralität</a:t>
            </a:r>
          </a:p>
        </p:txBody>
      </p:sp>
      <p:sp>
        <p:nvSpPr>
          <p:cNvPr id="5" name="Rounded Rectangle 4">
            <a:extLst>
              <a:ext uri="{FF2B5EF4-FFF2-40B4-BE49-F238E27FC236}">
                <a16:creationId xmlns:a16="http://schemas.microsoft.com/office/drawing/2014/main" id="{D092B840-9BE3-8817-7A54-0CEDA441DA6B}"/>
              </a:ext>
            </a:extLst>
          </p:cNvPr>
          <p:cNvSpPr/>
          <p:nvPr/>
        </p:nvSpPr>
        <p:spPr>
          <a:xfrm>
            <a:off x="4582149" y="1295869"/>
            <a:ext cx="1382233" cy="102604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DE" sz="1600" dirty="0">
                <a:latin typeface="Arial" panose="020B0604020202020204" pitchFamily="34" charset="0"/>
                <a:cs typeface="Arial" panose="020B0604020202020204" pitchFamily="34" charset="0"/>
              </a:rPr>
              <a:t>Liking </a:t>
            </a:r>
          </a:p>
        </p:txBody>
      </p:sp>
      <p:sp>
        <p:nvSpPr>
          <p:cNvPr id="7" name="Right Arrow 6">
            <a:extLst>
              <a:ext uri="{FF2B5EF4-FFF2-40B4-BE49-F238E27FC236}">
                <a16:creationId xmlns:a16="http://schemas.microsoft.com/office/drawing/2014/main" id="{6898D353-8F52-C531-1E5F-D5D6F3FAD599}"/>
              </a:ext>
            </a:extLst>
          </p:cNvPr>
          <p:cNvSpPr/>
          <p:nvPr/>
        </p:nvSpPr>
        <p:spPr>
          <a:xfrm rot="19596016">
            <a:off x="3531521" y="2293942"/>
            <a:ext cx="978195"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 name="Right Arrow 7">
            <a:extLst>
              <a:ext uri="{FF2B5EF4-FFF2-40B4-BE49-F238E27FC236}">
                <a16:creationId xmlns:a16="http://schemas.microsoft.com/office/drawing/2014/main" id="{12799EBC-C96D-D4C0-B6FE-F4470BBC2263}"/>
              </a:ext>
            </a:extLst>
          </p:cNvPr>
          <p:cNvSpPr/>
          <p:nvPr/>
        </p:nvSpPr>
        <p:spPr>
          <a:xfrm rot="2052998">
            <a:off x="6175851" y="2319114"/>
            <a:ext cx="978195"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16" name="Straight Arrow Connector 15">
            <a:extLst>
              <a:ext uri="{FF2B5EF4-FFF2-40B4-BE49-F238E27FC236}">
                <a16:creationId xmlns:a16="http://schemas.microsoft.com/office/drawing/2014/main" id="{B068AAAC-669A-9697-7735-7CF9BF605FDC}"/>
              </a:ext>
            </a:extLst>
          </p:cNvPr>
          <p:cNvCxnSpPr>
            <a:cxnSpLocks/>
          </p:cNvCxnSpPr>
          <p:nvPr/>
        </p:nvCxnSpPr>
        <p:spPr>
          <a:xfrm>
            <a:off x="1966399" y="3429000"/>
            <a:ext cx="91132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5" name="Rounded Rectangle 24">
            <a:extLst>
              <a:ext uri="{FF2B5EF4-FFF2-40B4-BE49-F238E27FC236}">
                <a16:creationId xmlns:a16="http://schemas.microsoft.com/office/drawing/2014/main" id="{D44123F0-7DE3-F571-77B5-53F882B0A8A8}"/>
              </a:ext>
            </a:extLst>
          </p:cNvPr>
          <p:cNvSpPr/>
          <p:nvPr/>
        </p:nvSpPr>
        <p:spPr>
          <a:xfrm>
            <a:off x="537325" y="2923419"/>
            <a:ext cx="1429074" cy="102604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DE" sz="1600" dirty="0">
                <a:latin typeface="Arial" panose="020B0604020202020204" pitchFamily="34" charset="0"/>
                <a:cs typeface="Arial" panose="020B0604020202020204" pitchFamily="34" charset="0"/>
              </a:rPr>
              <a:t>Global Precedence/ Advantage</a:t>
            </a:r>
          </a:p>
        </p:txBody>
      </p:sp>
      <p:sp>
        <p:nvSpPr>
          <p:cNvPr id="28" name="Rounded Rectangle 27">
            <a:extLst>
              <a:ext uri="{FF2B5EF4-FFF2-40B4-BE49-F238E27FC236}">
                <a16:creationId xmlns:a16="http://schemas.microsoft.com/office/drawing/2014/main" id="{C5AB121F-FA6F-0757-60B7-113D63B9D719}"/>
              </a:ext>
            </a:extLst>
          </p:cNvPr>
          <p:cNvSpPr/>
          <p:nvPr/>
        </p:nvSpPr>
        <p:spPr>
          <a:xfrm>
            <a:off x="604429" y="4346089"/>
            <a:ext cx="1294865" cy="7919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DE" sz="1600" dirty="0">
                <a:latin typeface="Arial" panose="020B0604020202020204" pitchFamily="34" charset="0"/>
                <a:cs typeface="Arial" panose="020B0604020202020204" pitchFamily="34" charset="0"/>
              </a:rPr>
              <a:t>Visual Angle</a:t>
            </a:r>
          </a:p>
        </p:txBody>
      </p:sp>
      <p:cxnSp>
        <p:nvCxnSpPr>
          <p:cNvPr id="29" name="Straight Arrow Connector 28">
            <a:extLst>
              <a:ext uri="{FF2B5EF4-FFF2-40B4-BE49-F238E27FC236}">
                <a16:creationId xmlns:a16="http://schemas.microsoft.com/office/drawing/2014/main" id="{73970388-59F0-907D-E312-3E27834B9DC3}"/>
              </a:ext>
            </a:extLst>
          </p:cNvPr>
          <p:cNvCxnSpPr>
            <a:cxnSpLocks/>
          </p:cNvCxnSpPr>
          <p:nvPr/>
        </p:nvCxnSpPr>
        <p:spPr>
          <a:xfrm flipV="1">
            <a:off x="1251862" y="4058298"/>
            <a:ext cx="0" cy="3587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2" name="Right Arrow 41">
            <a:extLst>
              <a:ext uri="{FF2B5EF4-FFF2-40B4-BE49-F238E27FC236}">
                <a16:creationId xmlns:a16="http://schemas.microsoft.com/office/drawing/2014/main" id="{238B014A-4A7B-C3D5-D97E-D232A17D097E}"/>
              </a:ext>
            </a:extLst>
          </p:cNvPr>
          <p:cNvSpPr/>
          <p:nvPr/>
        </p:nvSpPr>
        <p:spPr>
          <a:xfrm>
            <a:off x="4213245" y="3189680"/>
            <a:ext cx="2306472"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3" name="Rounded Rectangle 2">
            <a:extLst>
              <a:ext uri="{FF2B5EF4-FFF2-40B4-BE49-F238E27FC236}">
                <a16:creationId xmlns:a16="http://schemas.microsoft.com/office/drawing/2014/main" id="{F3CE8CC2-F3F7-B2F9-49C2-2114FB9D6DE3}"/>
              </a:ext>
            </a:extLst>
          </p:cNvPr>
          <p:cNvSpPr/>
          <p:nvPr/>
        </p:nvSpPr>
        <p:spPr>
          <a:xfrm>
            <a:off x="2123029" y="2876563"/>
            <a:ext cx="1429074" cy="102604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DE" sz="1600" dirty="0">
                <a:latin typeface="Arial" panose="020B0604020202020204" pitchFamily="34" charset="0"/>
                <a:cs typeface="Arial" panose="020B0604020202020204" pitchFamily="34" charset="0"/>
              </a:rPr>
              <a:t>Konsistenz</a:t>
            </a:r>
          </a:p>
        </p:txBody>
      </p:sp>
      <p:sp>
        <p:nvSpPr>
          <p:cNvPr id="15" name="Rounded Rectangle 14">
            <a:extLst>
              <a:ext uri="{FF2B5EF4-FFF2-40B4-BE49-F238E27FC236}">
                <a16:creationId xmlns:a16="http://schemas.microsoft.com/office/drawing/2014/main" id="{03F5872C-A4EC-5413-2016-78B403A7CB0E}"/>
              </a:ext>
            </a:extLst>
          </p:cNvPr>
          <p:cNvSpPr/>
          <p:nvPr/>
        </p:nvSpPr>
        <p:spPr>
          <a:xfrm>
            <a:off x="7205652" y="2840767"/>
            <a:ext cx="1382233" cy="102604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DE" sz="1600" dirty="0">
                <a:latin typeface="Arial" panose="020B0604020202020204" pitchFamily="34" charset="0"/>
                <a:cs typeface="Arial" panose="020B0604020202020204" pitchFamily="34" charset="0"/>
              </a:rPr>
              <a:t>Erwarteter Preis</a:t>
            </a:r>
          </a:p>
        </p:txBody>
      </p:sp>
      <p:pic>
        <p:nvPicPr>
          <p:cNvPr id="2" name="Picture 1">
            <a:extLst>
              <a:ext uri="{FF2B5EF4-FFF2-40B4-BE49-F238E27FC236}">
                <a16:creationId xmlns:a16="http://schemas.microsoft.com/office/drawing/2014/main" id="{1C2EEB6E-7CA0-E8F6-655E-BE3D1E8117BA}"/>
              </a:ext>
            </a:extLst>
          </p:cNvPr>
          <p:cNvPicPr>
            <a:picLocks noChangeAspect="1"/>
          </p:cNvPicPr>
          <p:nvPr/>
        </p:nvPicPr>
        <p:blipFill>
          <a:blip r:embed="rId3"/>
          <a:stretch>
            <a:fillRect/>
          </a:stretch>
        </p:blipFill>
        <p:spPr>
          <a:xfrm>
            <a:off x="9569733" y="3422805"/>
            <a:ext cx="2438424" cy="2331297"/>
          </a:xfrm>
          <a:prstGeom prst="rect">
            <a:avLst/>
          </a:prstGeom>
        </p:spPr>
      </p:pic>
      <p:pic>
        <p:nvPicPr>
          <p:cNvPr id="6" name="Picture 5">
            <a:extLst>
              <a:ext uri="{FF2B5EF4-FFF2-40B4-BE49-F238E27FC236}">
                <a16:creationId xmlns:a16="http://schemas.microsoft.com/office/drawing/2014/main" id="{A4EEAE7E-4FED-7F9B-5434-140EC22E5B79}"/>
              </a:ext>
            </a:extLst>
          </p:cNvPr>
          <p:cNvPicPr>
            <a:picLocks noChangeAspect="1"/>
          </p:cNvPicPr>
          <p:nvPr/>
        </p:nvPicPr>
        <p:blipFill>
          <a:blip r:embed="rId4"/>
          <a:stretch>
            <a:fillRect/>
          </a:stretch>
        </p:blipFill>
        <p:spPr>
          <a:xfrm>
            <a:off x="9503782" y="1173902"/>
            <a:ext cx="2473822" cy="2331297"/>
          </a:xfrm>
          <a:prstGeom prst="rect">
            <a:avLst/>
          </a:prstGeom>
        </p:spPr>
      </p:pic>
      <p:sp>
        <p:nvSpPr>
          <p:cNvPr id="20" name="Oval 19">
            <a:extLst>
              <a:ext uri="{FF2B5EF4-FFF2-40B4-BE49-F238E27FC236}">
                <a16:creationId xmlns:a16="http://schemas.microsoft.com/office/drawing/2014/main" id="{E7D66141-EAAE-565B-29A0-D16A026432D2}"/>
              </a:ext>
            </a:extLst>
          </p:cNvPr>
          <p:cNvSpPr/>
          <p:nvPr/>
        </p:nvSpPr>
        <p:spPr>
          <a:xfrm>
            <a:off x="10481061" y="1091509"/>
            <a:ext cx="819373" cy="2331296"/>
          </a:xfrm>
          <a:prstGeom prst="ellipse">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 name="Oval 8">
            <a:extLst>
              <a:ext uri="{FF2B5EF4-FFF2-40B4-BE49-F238E27FC236}">
                <a16:creationId xmlns:a16="http://schemas.microsoft.com/office/drawing/2014/main" id="{E6E0AF49-BC66-D136-517D-0EA79F41987B}"/>
              </a:ext>
            </a:extLst>
          </p:cNvPr>
          <p:cNvSpPr/>
          <p:nvPr/>
        </p:nvSpPr>
        <p:spPr>
          <a:xfrm>
            <a:off x="9655888" y="3387477"/>
            <a:ext cx="924898" cy="2331296"/>
          </a:xfrm>
          <a:prstGeom prst="ellipse">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 name="Oval 9">
            <a:extLst>
              <a:ext uri="{FF2B5EF4-FFF2-40B4-BE49-F238E27FC236}">
                <a16:creationId xmlns:a16="http://schemas.microsoft.com/office/drawing/2014/main" id="{79051762-6105-ADEE-1B6F-D72B4FCE19A6}"/>
              </a:ext>
            </a:extLst>
          </p:cNvPr>
          <p:cNvSpPr/>
          <p:nvPr/>
        </p:nvSpPr>
        <p:spPr>
          <a:xfrm>
            <a:off x="11300434" y="4157140"/>
            <a:ext cx="677170" cy="791969"/>
          </a:xfrm>
          <a:prstGeom prst="ellipse">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 name="Rounded Rectangle 10">
            <a:extLst>
              <a:ext uri="{FF2B5EF4-FFF2-40B4-BE49-F238E27FC236}">
                <a16:creationId xmlns:a16="http://schemas.microsoft.com/office/drawing/2014/main" id="{67B7364E-A1F2-5EF0-4E1B-F8ECBBB6BB1C}"/>
              </a:ext>
            </a:extLst>
          </p:cNvPr>
          <p:cNvSpPr/>
          <p:nvPr/>
        </p:nvSpPr>
        <p:spPr>
          <a:xfrm>
            <a:off x="537324" y="5410782"/>
            <a:ext cx="6377825" cy="791968"/>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DE" sz="1600" dirty="0">
                <a:solidFill>
                  <a:schemeClr val="tx1">
                    <a:lumMod val="60000"/>
                    <a:lumOff val="40000"/>
                  </a:schemeClr>
                </a:solidFill>
              </a:rPr>
              <a:t>[Vgl. Veryzer, 1993; Koffka, 1935</a:t>
            </a:r>
            <a:r>
              <a:rPr lang="en-GB" sz="1600" b="0" i="0" u="none" strike="noStrike" dirty="0">
                <a:solidFill>
                  <a:schemeClr val="tx1">
                    <a:lumMod val="60000"/>
                    <a:lumOff val="40000"/>
                  </a:schemeClr>
                </a:solidFill>
                <a:effectLst/>
              </a:rPr>
              <a:t> ; Wertheimer, 1923</a:t>
            </a:r>
            <a:r>
              <a:rPr lang="en-DE" sz="1600" dirty="0">
                <a:solidFill>
                  <a:schemeClr val="tx1">
                    <a:lumMod val="60000"/>
                    <a:lumOff val="40000"/>
                  </a:schemeClr>
                </a:solidFill>
              </a:rPr>
              <a:t>; Navon, 1977]</a:t>
            </a:r>
          </a:p>
        </p:txBody>
      </p:sp>
    </p:spTree>
    <p:extLst>
      <p:ext uri="{BB962C8B-B14F-4D97-AF65-F5344CB8AC3E}">
        <p14:creationId xmlns:p14="http://schemas.microsoft.com/office/powerpoint/2010/main" val="522340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stilistische Konsistenz auf die Preiseinschätzung?</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Hypothese: Allokation der Aufmerksamkeit</a:t>
            </a:r>
            <a:endParaRPr lang="de-DE" sz="2000" b="0" strike="noStrike" spc="-1">
              <a:solidFill>
                <a:schemeClr val="dk1"/>
              </a:solidFill>
              <a:latin typeface="Calibri"/>
            </a:endParaRPr>
          </a:p>
        </p:txBody>
      </p:sp>
      <p:sp>
        <p:nvSpPr>
          <p:cNvPr id="266" name="Rounded Rectangle 4"/>
          <p:cNvSpPr/>
          <p:nvPr/>
        </p:nvSpPr>
        <p:spPr>
          <a:xfrm>
            <a:off x="4582080" y="129600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Liking </a:t>
            </a:r>
            <a:endParaRPr lang="de-DE" sz="1600" b="0" strike="noStrike" spc="-1">
              <a:solidFill>
                <a:srgbClr val="000000"/>
              </a:solidFill>
              <a:latin typeface="Calibri"/>
            </a:endParaRPr>
          </a:p>
        </p:txBody>
      </p:sp>
      <p:sp>
        <p:nvSpPr>
          <p:cNvPr id="267" name="Right Arrow 6"/>
          <p:cNvSpPr/>
          <p:nvPr/>
        </p:nvSpPr>
        <p:spPr>
          <a:xfrm rot="19596000">
            <a:off x="3531240" y="229392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68" name="Right Arrow 7"/>
          <p:cNvSpPr/>
          <p:nvPr/>
        </p:nvSpPr>
        <p:spPr>
          <a:xfrm rot="2053800">
            <a:off x="6175800" y="231912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cxnSp>
        <p:nvCxnSpPr>
          <p:cNvPr id="269" name="Straight Arrow Connector 15"/>
          <p:cNvCxnSpPr/>
          <p:nvPr/>
        </p:nvCxnSpPr>
        <p:spPr>
          <a:xfrm>
            <a:off x="1966320" y="3429000"/>
            <a:ext cx="911520" cy="360"/>
          </a:xfrm>
          <a:prstGeom prst="straightConnector1">
            <a:avLst/>
          </a:prstGeom>
          <a:ln>
            <a:solidFill>
              <a:srgbClr val="C30D1E"/>
            </a:solidFill>
            <a:tailEnd type="triangle" w="med" len="med"/>
          </a:ln>
        </p:spPr>
      </p:cxnSp>
      <p:sp>
        <p:nvSpPr>
          <p:cNvPr id="270" name="Rounded Rectangle 24"/>
          <p:cNvSpPr/>
          <p:nvPr/>
        </p:nvSpPr>
        <p:spPr>
          <a:xfrm>
            <a:off x="537480" y="2923560"/>
            <a:ext cx="14288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Global Precedence/ Advantage</a:t>
            </a:r>
            <a:endParaRPr lang="de-DE" sz="1600" b="0" strike="noStrike" spc="-1">
              <a:solidFill>
                <a:srgbClr val="000000"/>
              </a:solidFill>
              <a:latin typeface="Calibri"/>
            </a:endParaRPr>
          </a:p>
        </p:txBody>
      </p:sp>
      <p:cxnSp>
        <p:nvCxnSpPr>
          <p:cNvPr id="271" name="Straight Arrow Connector 28"/>
          <p:cNvCxnSpPr/>
          <p:nvPr/>
        </p:nvCxnSpPr>
        <p:spPr>
          <a:xfrm flipV="1">
            <a:off x="1251720" y="3949200"/>
            <a:ext cx="360" cy="468000"/>
          </a:xfrm>
          <a:prstGeom prst="straightConnector1">
            <a:avLst/>
          </a:prstGeom>
          <a:ln>
            <a:solidFill>
              <a:srgbClr val="C30D1E"/>
            </a:solidFill>
            <a:tailEnd type="triangle" w="med" len="med"/>
          </a:ln>
        </p:spPr>
      </p:cxnSp>
      <p:sp>
        <p:nvSpPr>
          <p:cNvPr id="272" name="Right Arrow 41"/>
          <p:cNvSpPr/>
          <p:nvPr/>
        </p:nvSpPr>
        <p:spPr>
          <a:xfrm>
            <a:off x="4213080" y="3189600"/>
            <a:ext cx="23061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73" name="Rounded Rectangle 2"/>
          <p:cNvSpPr/>
          <p:nvPr/>
        </p:nvSpPr>
        <p:spPr>
          <a:xfrm>
            <a:off x="2122920" y="2876400"/>
            <a:ext cx="14288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Konsistenz</a:t>
            </a:r>
            <a:endParaRPr lang="de-DE" sz="1600" b="0" strike="noStrike" spc="-1">
              <a:solidFill>
                <a:srgbClr val="000000"/>
              </a:solidFill>
              <a:latin typeface="Calibri"/>
            </a:endParaRPr>
          </a:p>
        </p:txBody>
      </p:sp>
      <p:sp>
        <p:nvSpPr>
          <p:cNvPr id="274" name="Rounded Rectangle 14"/>
          <p:cNvSpPr/>
          <p:nvPr/>
        </p:nvSpPr>
        <p:spPr>
          <a:xfrm>
            <a:off x="7205760" y="284076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Erwarteter Preis</a:t>
            </a:r>
            <a:endParaRPr lang="de-DE" sz="1600" b="0" strike="noStrike" spc="-1">
              <a:solidFill>
                <a:srgbClr val="000000"/>
              </a:solidFill>
              <a:latin typeface="Calibri"/>
            </a:endParaRPr>
          </a:p>
        </p:txBody>
      </p:sp>
      <p:pic>
        <p:nvPicPr>
          <p:cNvPr id="275" name="Picture 16"/>
          <p:cNvPicPr/>
          <p:nvPr/>
        </p:nvPicPr>
        <p:blipFill>
          <a:blip r:embed="rId3"/>
          <a:stretch/>
        </p:blipFill>
        <p:spPr>
          <a:xfrm>
            <a:off x="9621720" y="3271680"/>
            <a:ext cx="2032560" cy="2336040"/>
          </a:xfrm>
          <a:prstGeom prst="rect">
            <a:avLst/>
          </a:prstGeom>
          <a:ln w="0">
            <a:noFill/>
          </a:ln>
        </p:spPr>
      </p:pic>
      <p:pic>
        <p:nvPicPr>
          <p:cNvPr id="276" name="Picture 1"/>
          <p:cNvPicPr/>
          <p:nvPr/>
        </p:nvPicPr>
        <p:blipFill>
          <a:blip r:embed="rId4"/>
          <a:stretch/>
        </p:blipFill>
        <p:spPr>
          <a:xfrm>
            <a:off x="9713520" y="1130760"/>
            <a:ext cx="1876680" cy="2248200"/>
          </a:xfrm>
          <a:prstGeom prst="rect">
            <a:avLst/>
          </a:prstGeom>
          <a:ln w="0">
            <a:noFill/>
          </a:ln>
        </p:spPr>
      </p:pic>
      <p:sp>
        <p:nvSpPr>
          <p:cNvPr id="277" name="Rounded Rectangle 5"/>
          <p:cNvSpPr/>
          <p:nvPr/>
        </p:nvSpPr>
        <p:spPr>
          <a:xfrm>
            <a:off x="351720" y="4408200"/>
            <a:ext cx="1793160" cy="791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Allokation der  Aufmerksamkeit</a:t>
            </a:r>
            <a:endParaRPr lang="de-DE" sz="1600" b="0" strike="noStrike" spc="-1">
              <a:solidFill>
                <a:srgbClr val="000000"/>
              </a:solidFill>
              <a:latin typeface="Calibri"/>
            </a:endParaRPr>
          </a:p>
        </p:txBody>
      </p:sp>
      <p:sp>
        <p:nvSpPr>
          <p:cNvPr id="278" name="Rounded Rectangle 9"/>
          <p:cNvSpPr/>
          <p:nvPr/>
        </p:nvSpPr>
        <p:spPr>
          <a:xfrm>
            <a:off x="452160" y="5637600"/>
            <a:ext cx="4710240" cy="484200"/>
          </a:xfrm>
          <a:prstGeom prst="roundRect">
            <a:avLst>
              <a:gd name="adj" fmla="val 16667"/>
            </a:avLst>
          </a:prstGeom>
          <a:no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defTabSz="914400">
              <a:lnSpc>
                <a:spcPct val="100000"/>
              </a:lnSpc>
            </a:pPr>
            <a:r>
              <a:rPr lang="en-DE" sz="1600" b="0" strike="noStrike" spc="-1">
                <a:solidFill>
                  <a:schemeClr val="dk1">
                    <a:lumMod val="60000"/>
                    <a:lumOff val="40000"/>
                  </a:schemeClr>
                </a:solidFill>
                <a:latin typeface="Calibri"/>
              </a:rPr>
              <a:t>[Vgl. Veryzer, 1993; Koffka ,1935;</a:t>
            </a:r>
            <a:r>
              <a:rPr lang="en-GB" sz="1600" b="0" strike="noStrike" spc="-1">
                <a:solidFill>
                  <a:schemeClr val="dk1">
                    <a:lumMod val="60000"/>
                    <a:lumOff val="40000"/>
                  </a:schemeClr>
                </a:solidFill>
                <a:latin typeface="Calibri"/>
              </a:rPr>
              <a:t> Wertheimer, 1923</a:t>
            </a:r>
            <a:r>
              <a:rPr lang="en-DE" sz="1600" b="0" strike="noStrike" spc="-1">
                <a:solidFill>
                  <a:schemeClr val="dk1">
                    <a:lumMod val="60000"/>
                    <a:lumOff val="40000"/>
                  </a:schemeClr>
                </a:solidFill>
                <a:latin typeface="Calibri"/>
              </a:rPr>
              <a:t>]</a:t>
            </a:r>
            <a:endParaRPr lang="de-DE" sz="1600" b="0" strike="noStrike" spc="-1">
              <a:solidFill>
                <a:srgbClr val="000000"/>
              </a:solidFill>
              <a:latin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PlaceHolder 1"/>
          <p:cNvSpPr>
            <a:spLocks noGrp="1"/>
          </p:cNvSpPr>
          <p:nvPr>
            <p:ph/>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400" b="0" strike="noStrike" spc="-1">
                <a:solidFill>
                  <a:srgbClr val="C40D1E"/>
                </a:solidFill>
                <a:latin typeface="Arial"/>
              </a:rPr>
              <a:t>Fachgebiet Marketing</a:t>
            </a:r>
            <a:endParaRPr lang="de-DE" sz="2400" b="0" strike="noStrike" spc="-1">
              <a:solidFill>
                <a:schemeClr val="dk1"/>
              </a:solidFill>
              <a:latin typeface="Calibri"/>
            </a:endParaRPr>
          </a:p>
        </p:txBody>
      </p:sp>
      <p:grpSp>
        <p:nvGrpSpPr>
          <p:cNvPr id="50" name="Group 34"/>
          <p:cNvGrpSpPr/>
          <p:nvPr/>
        </p:nvGrpSpPr>
        <p:grpSpPr>
          <a:xfrm>
            <a:off x="1654560" y="1552680"/>
            <a:ext cx="9109800" cy="2530080"/>
            <a:chOff x="1654560" y="1552680"/>
            <a:chExt cx="9109800" cy="2530080"/>
          </a:xfrm>
        </p:grpSpPr>
        <p:pic>
          <p:nvPicPr>
            <p:cNvPr id="51" name="Picture 13" descr="A person with long hair wearing a black shirt&#10;&#10;Description automatically generated"/>
            <p:cNvPicPr/>
            <p:nvPr/>
          </p:nvPicPr>
          <p:blipFill>
            <a:blip r:embed="rId3"/>
            <a:srcRect t="12542" r="3453" b="18865"/>
            <a:stretch/>
          </p:blipFill>
          <p:spPr>
            <a:xfrm>
              <a:off x="5304600" y="1552680"/>
              <a:ext cx="1687680" cy="1623960"/>
            </a:xfrm>
            <a:prstGeom prst="rect">
              <a:avLst/>
            </a:prstGeom>
            <a:ln w="0">
              <a:noFill/>
            </a:ln>
          </p:spPr>
        </p:pic>
        <p:pic>
          <p:nvPicPr>
            <p:cNvPr id="52" name="Picture 18"/>
            <p:cNvPicPr/>
            <p:nvPr/>
          </p:nvPicPr>
          <p:blipFill>
            <a:blip r:embed="rId4"/>
            <a:stretch/>
          </p:blipFill>
          <p:spPr>
            <a:xfrm>
              <a:off x="8660520" y="1762560"/>
              <a:ext cx="2103840" cy="1414080"/>
            </a:xfrm>
            <a:prstGeom prst="rect">
              <a:avLst/>
            </a:prstGeom>
            <a:ln w="0">
              <a:noFill/>
            </a:ln>
          </p:spPr>
        </p:pic>
        <p:sp>
          <p:nvSpPr>
            <p:cNvPr id="53" name="TextBox 19"/>
            <p:cNvSpPr/>
            <p:nvPr/>
          </p:nvSpPr>
          <p:spPr>
            <a:xfrm>
              <a:off x="1654560" y="3436920"/>
              <a:ext cx="180432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DE" sz="1800" b="0" strike="noStrike" spc="-1">
                  <a:solidFill>
                    <a:schemeClr val="dk1"/>
                  </a:solidFill>
                  <a:latin typeface="Arial"/>
                </a:rPr>
                <a:t>Mona Frermann</a:t>
              </a:r>
              <a:endParaRPr lang="de-DE" sz="1800" b="0" strike="noStrike" spc="-1">
                <a:solidFill>
                  <a:srgbClr val="000000"/>
                </a:solidFill>
                <a:latin typeface="Calibri"/>
              </a:endParaRPr>
            </a:p>
          </p:txBody>
        </p:sp>
        <p:sp>
          <p:nvSpPr>
            <p:cNvPr id="54" name="TextBox 20"/>
            <p:cNvSpPr/>
            <p:nvPr/>
          </p:nvSpPr>
          <p:spPr>
            <a:xfrm>
              <a:off x="4924440" y="3441240"/>
              <a:ext cx="22078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DE" sz="1800" b="0" strike="noStrike" spc="-1">
                  <a:solidFill>
                    <a:schemeClr val="dk1"/>
                  </a:solidFill>
                  <a:latin typeface="Arial"/>
                </a:rPr>
                <a:t>Anna-Maria Hempel</a:t>
              </a:r>
              <a:endParaRPr lang="de-DE" sz="1800" b="0" strike="noStrike" spc="-1">
                <a:solidFill>
                  <a:srgbClr val="000000"/>
                </a:solidFill>
                <a:latin typeface="Calibri"/>
              </a:endParaRPr>
            </a:p>
          </p:txBody>
        </p:sp>
        <p:sp>
          <p:nvSpPr>
            <p:cNvPr id="55" name="TextBox 21"/>
            <p:cNvSpPr/>
            <p:nvPr/>
          </p:nvSpPr>
          <p:spPr>
            <a:xfrm>
              <a:off x="8795880" y="3430440"/>
              <a:ext cx="16257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DE" sz="1800" b="0" strike="noStrike" spc="-1">
                  <a:solidFill>
                    <a:schemeClr val="dk1"/>
                  </a:solidFill>
                  <a:latin typeface="Arial"/>
                </a:rPr>
                <a:t>Ira Rosenberg</a:t>
              </a:r>
              <a:endParaRPr lang="de-DE" sz="1800" b="0" strike="noStrike" spc="-1">
                <a:solidFill>
                  <a:srgbClr val="000000"/>
                </a:solidFill>
                <a:latin typeface="Calibri"/>
              </a:endParaRPr>
            </a:p>
          </p:txBody>
        </p:sp>
        <p:sp>
          <p:nvSpPr>
            <p:cNvPr id="56" name="TextBox 23"/>
            <p:cNvSpPr/>
            <p:nvPr/>
          </p:nvSpPr>
          <p:spPr>
            <a:xfrm>
              <a:off x="5310720" y="3810240"/>
              <a:ext cx="1435320" cy="2725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DE" sz="1200" b="0" strike="noStrike" spc="-1">
                  <a:solidFill>
                    <a:schemeClr val="dk1"/>
                  </a:solidFill>
                  <a:latin typeface="Arial"/>
                </a:rPr>
                <a:t>Wiss. Mitarbeiterin</a:t>
              </a:r>
              <a:endParaRPr lang="de-DE" sz="1200" b="0" strike="noStrike" spc="-1">
                <a:solidFill>
                  <a:srgbClr val="000000"/>
                </a:solidFill>
                <a:latin typeface="Calibri"/>
              </a:endParaRPr>
            </a:p>
          </p:txBody>
        </p:sp>
        <p:sp>
          <p:nvSpPr>
            <p:cNvPr id="57" name="TextBox 24"/>
            <p:cNvSpPr/>
            <p:nvPr/>
          </p:nvSpPr>
          <p:spPr>
            <a:xfrm>
              <a:off x="8928360" y="3808080"/>
              <a:ext cx="1326960" cy="2725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DE" sz="1200" b="0" strike="noStrike" spc="-1">
                  <a:solidFill>
                    <a:schemeClr val="dk1"/>
                  </a:solidFill>
                  <a:latin typeface="Arial"/>
                </a:rPr>
                <a:t>Team Assistentin</a:t>
              </a:r>
              <a:endParaRPr lang="de-DE" sz="1200" b="0" strike="noStrike" spc="-1">
                <a:solidFill>
                  <a:srgbClr val="000000"/>
                </a:solidFill>
                <a:latin typeface="Calibri"/>
              </a:endParaRPr>
            </a:p>
          </p:txBody>
        </p:sp>
      </p:grpSp>
      <p:grpSp>
        <p:nvGrpSpPr>
          <p:cNvPr id="58" name="Group 29"/>
          <p:cNvGrpSpPr/>
          <p:nvPr/>
        </p:nvGrpSpPr>
        <p:grpSpPr>
          <a:xfrm>
            <a:off x="3575160" y="4273200"/>
            <a:ext cx="5149080" cy="1461240"/>
            <a:chOff x="3575160" y="4273200"/>
            <a:chExt cx="5149080" cy="1461240"/>
          </a:xfrm>
        </p:grpSpPr>
        <p:grpSp>
          <p:nvGrpSpPr>
            <p:cNvPr id="59" name="Gruppieren 27"/>
            <p:cNvGrpSpPr/>
            <p:nvPr/>
          </p:nvGrpSpPr>
          <p:grpSpPr>
            <a:xfrm>
              <a:off x="3672360" y="4490640"/>
              <a:ext cx="5051880" cy="1243800"/>
              <a:chOff x="3672360" y="4490640"/>
              <a:chExt cx="5051880" cy="1243800"/>
            </a:xfrm>
          </p:grpSpPr>
          <p:sp>
            <p:nvSpPr>
              <p:cNvPr id="60" name="Rectangle 2"/>
              <p:cNvSpPr/>
              <p:nvPr/>
            </p:nvSpPr>
            <p:spPr>
              <a:xfrm>
                <a:off x="3672360" y="4490640"/>
                <a:ext cx="5051880" cy="1243800"/>
              </a:xfrm>
              <a:prstGeom prst="roundRect">
                <a:avLst>
                  <a:gd name="adj" fmla="val 18619"/>
                </a:avLst>
              </a:prstGeom>
              <a:noFill/>
              <a:ln w="19050">
                <a:solidFill>
                  <a:srgbClr val="C30D1E"/>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914400">
                  <a:lnSpc>
                    <a:spcPct val="100000"/>
                  </a:lnSpc>
                </a:pPr>
                <a:endParaRPr lang="en-US" sz="1400" b="0" strike="noStrike" spc="-1">
                  <a:solidFill>
                    <a:schemeClr val="dk1"/>
                  </a:solidFill>
                  <a:latin typeface="Arial"/>
                </a:endParaRPr>
              </a:p>
            </p:txBody>
          </p:sp>
          <p:sp>
            <p:nvSpPr>
              <p:cNvPr id="61" name="Rectangle 2"/>
              <p:cNvSpPr/>
              <p:nvPr/>
            </p:nvSpPr>
            <p:spPr>
              <a:xfrm>
                <a:off x="3861720" y="4731120"/>
                <a:ext cx="4703400" cy="912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171360" indent="-171360" defTabSz="914400">
                  <a:lnSpc>
                    <a:spcPct val="150000"/>
                  </a:lnSpc>
                  <a:buClr>
                    <a:srgbClr val="181717"/>
                  </a:buClr>
                  <a:buFont typeface="Arial"/>
                  <a:buChar char="•"/>
                </a:pPr>
                <a:r>
                  <a:rPr lang="de-DE" sz="1200" b="0" strike="noStrike" spc="-1">
                    <a:solidFill>
                      <a:schemeClr val="lt2">
                        <a:lumMod val="10000"/>
                      </a:schemeClr>
                    </a:solidFill>
                    <a:latin typeface="Arial"/>
                  </a:rPr>
                  <a:t>Sekretariat: Raum H7166 (Hauptgebäude 7. Stock)</a:t>
                </a:r>
                <a:endParaRPr lang="de-DE" sz="1200" b="0" strike="noStrike" spc="-1">
                  <a:solidFill>
                    <a:srgbClr val="000000"/>
                  </a:solidFill>
                  <a:latin typeface="Calibri"/>
                </a:endParaRPr>
              </a:p>
              <a:p>
                <a:pPr marL="171360" indent="-171360" defTabSz="914400">
                  <a:lnSpc>
                    <a:spcPct val="150000"/>
                  </a:lnSpc>
                  <a:buClr>
                    <a:srgbClr val="181717"/>
                  </a:buClr>
                  <a:buFont typeface="Arial"/>
                  <a:buChar char="•"/>
                </a:pPr>
                <a:r>
                  <a:rPr lang="fr-FR" sz="1200" b="0" strike="noStrike" spc="-1">
                    <a:solidFill>
                      <a:schemeClr val="lt2">
                        <a:lumMod val="10000"/>
                      </a:schemeClr>
                    </a:solidFill>
                    <a:latin typeface="Arial"/>
                  </a:rPr>
                  <a:t>Telefon: 030/314-22266</a:t>
                </a:r>
                <a:endParaRPr lang="de-DE" sz="1200" b="0" strike="noStrike" spc="-1">
                  <a:solidFill>
                    <a:srgbClr val="000000"/>
                  </a:solidFill>
                  <a:latin typeface="Calibri"/>
                </a:endParaRPr>
              </a:p>
              <a:p>
                <a:pPr marL="171360" indent="-171360" defTabSz="914400">
                  <a:lnSpc>
                    <a:spcPct val="150000"/>
                  </a:lnSpc>
                  <a:buClr>
                    <a:srgbClr val="181717"/>
                  </a:buClr>
                  <a:buFont typeface="Arial"/>
                  <a:buChar char="•"/>
                </a:pPr>
                <a:r>
                  <a:rPr lang="fr-FR" sz="1200" b="0" strike="noStrike" spc="-1">
                    <a:solidFill>
                      <a:schemeClr val="lt2">
                        <a:lumMod val="10000"/>
                      </a:schemeClr>
                    </a:solidFill>
                    <a:latin typeface="Arial"/>
                  </a:rPr>
                  <a:t>E-Mail: info@marketing.tu-berlin.de </a:t>
                </a:r>
                <a:endParaRPr lang="de-DE" sz="1200" b="0" strike="noStrike" spc="-1">
                  <a:solidFill>
                    <a:srgbClr val="000000"/>
                  </a:solidFill>
                  <a:latin typeface="Calibri"/>
                </a:endParaRPr>
              </a:p>
            </p:txBody>
          </p:sp>
        </p:grpSp>
        <p:sp>
          <p:nvSpPr>
            <p:cNvPr id="62" name="Text Box 15"/>
            <p:cNvSpPr/>
            <p:nvPr/>
          </p:nvSpPr>
          <p:spPr>
            <a:xfrm>
              <a:off x="3575160" y="4273200"/>
              <a:ext cx="1377000" cy="425160"/>
            </a:xfrm>
            <a:prstGeom prst="roundRect">
              <a:avLst>
                <a:gd name="adj" fmla="val 16667"/>
              </a:avLst>
            </a:prstGeom>
            <a:solidFill>
              <a:schemeClr val="accent1"/>
            </a:solidFill>
            <a:ln w="12700">
              <a:solidFill>
                <a:srgbClr val="C30D1E"/>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de-DE" sz="1400" b="0" strike="noStrike" spc="-1">
                  <a:solidFill>
                    <a:schemeClr val="lt1"/>
                  </a:solidFill>
                  <a:latin typeface="Arial"/>
                </a:rPr>
                <a:t>Kontakt</a:t>
              </a:r>
              <a:endParaRPr lang="de-DE" sz="1400" b="0" strike="noStrike" spc="-1">
                <a:solidFill>
                  <a:srgbClr val="000000"/>
                </a:solidFill>
                <a:latin typeface="Calibri"/>
              </a:endParaRPr>
            </a:p>
          </p:txBody>
        </p:sp>
      </p:grpSp>
      <p:pic>
        <p:nvPicPr>
          <p:cNvPr id="63" name="Picture 2"/>
          <p:cNvPicPr/>
          <p:nvPr/>
        </p:nvPicPr>
        <p:blipFill>
          <a:blip r:embed="rId5"/>
          <a:stretch/>
        </p:blipFill>
        <p:spPr>
          <a:xfrm>
            <a:off x="1643760" y="1694880"/>
            <a:ext cx="1687680" cy="1481760"/>
          </a:xfrm>
          <a:prstGeom prst="rect">
            <a:avLst/>
          </a:prstGeom>
          <a:ln w="0">
            <a:noFill/>
          </a:ln>
        </p:spPr>
      </p:pic>
      <p:sp>
        <p:nvSpPr>
          <p:cNvPr id="64" name="TextBox 4"/>
          <p:cNvSpPr/>
          <p:nvPr/>
        </p:nvSpPr>
        <p:spPr>
          <a:xfrm>
            <a:off x="1856160" y="3808080"/>
            <a:ext cx="1435320" cy="2725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DE" sz="1200" b="0" strike="noStrike" spc="-1">
                <a:solidFill>
                  <a:schemeClr val="dk1"/>
                </a:solidFill>
                <a:latin typeface="Arial"/>
              </a:rPr>
              <a:t>Wiss. Mitarbeiterin</a:t>
            </a:r>
            <a:endParaRPr lang="de-DE" sz="1200" b="0" strike="noStrike" spc="-1">
              <a:solidFill>
                <a:srgbClr val="000000"/>
              </a:solidFill>
              <a:latin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stilistische Konsistenz auf die Preiseinschätzung?</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Hypothese: Designer Expertise</a:t>
            </a:r>
            <a:endParaRPr lang="de-DE" sz="2000" b="0" strike="noStrike" spc="-1">
              <a:solidFill>
                <a:schemeClr val="dk1"/>
              </a:solidFill>
              <a:latin typeface="Calibri"/>
            </a:endParaRPr>
          </a:p>
        </p:txBody>
      </p:sp>
      <p:sp>
        <p:nvSpPr>
          <p:cNvPr id="280" name="Rounded Rectangle 2"/>
          <p:cNvSpPr/>
          <p:nvPr/>
        </p:nvSpPr>
        <p:spPr>
          <a:xfrm>
            <a:off x="685800" y="3309840"/>
            <a:ext cx="14288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Konsistenz</a:t>
            </a:r>
            <a:endParaRPr lang="de-DE" sz="1600" b="0" strike="noStrike" spc="-1">
              <a:solidFill>
                <a:srgbClr val="000000"/>
              </a:solidFill>
              <a:latin typeface="Calibri"/>
            </a:endParaRPr>
          </a:p>
        </p:txBody>
      </p:sp>
      <p:sp>
        <p:nvSpPr>
          <p:cNvPr id="281" name="Rounded Rectangle 4"/>
          <p:cNvSpPr/>
          <p:nvPr/>
        </p:nvSpPr>
        <p:spPr>
          <a:xfrm>
            <a:off x="3107880" y="169884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Liking </a:t>
            </a:r>
            <a:endParaRPr lang="de-DE" sz="1600" b="0" strike="noStrike" spc="-1">
              <a:solidFill>
                <a:srgbClr val="000000"/>
              </a:solidFill>
              <a:latin typeface="Calibri"/>
            </a:endParaRPr>
          </a:p>
        </p:txBody>
      </p:sp>
      <p:sp>
        <p:nvSpPr>
          <p:cNvPr id="282" name="Right Arrow 6"/>
          <p:cNvSpPr/>
          <p:nvPr/>
        </p:nvSpPr>
        <p:spPr>
          <a:xfrm rot="19596000">
            <a:off x="2074320" y="279000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83" name="Right Arrow 7"/>
          <p:cNvSpPr/>
          <p:nvPr/>
        </p:nvSpPr>
        <p:spPr>
          <a:xfrm rot="2053800">
            <a:off x="4573800" y="270864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cxnSp>
        <p:nvCxnSpPr>
          <p:cNvPr id="284" name="Straight Arrow Connector 30"/>
          <p:cNvCxnSpPr/>
          <p:nvPr/>
        </p:nvCxnSpPr>
        <p:spPr>
          <a:xfrm>
            <a:off x="1924200" y="2446560"/>
            <a:ext cx="464400" cy="504720"/>
          </a:xfrm>
          <a:prstGeom prst="straightConnector1">
            <a:avLst/>
          </a:prstGeom>
          <a:ln>
            <a:solidFill>
              <a:srgbClr val="C30D1E"/>
            </a:solidFill>
            <a:tailEnd type="triangle" w="med" len="med"/>
          </a:ln>
        </p:spPr>
      </p:cxnSp>
      <p:sp>
        <p:nvSpPr>
          <p:cNvPr id="285" name="Rounded Rectangle 1"/>
          <p:cNvSpPr/>
          <p:nvPr/>
        </p:nvSpPr>
        <p:spPr>
          <a:xfrm>
            <a:off x="1005840" y="1657440"/>
            <a:ext cx="1382040" cy="1025640"/>
          </a:xfrm>
          <a:prstGeom prst="roundRect">
            <a:avLst>
              <a:gd name="adj" fmla="val 16667"/>
            </a:avLst>
          </a:prstGeom>
          <a:solidFill>
            <a:srgbClr val="C30D1E"/>
          </a:solidFill>
          <a:ln>
            <a:solidFill>
              <a:srgbClr val="C30D1E">
                <a:lumMod val="75000"/>
              </a:srgbClr>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Erfahung</a:t>
            </a:r>
            <a:endParaRPr lang="de-DE" sz="1600" b="0" strike="noStrike" spc="-1">
              <a:solidFill>
                <a:srgbClr val="000000"/>
              </a:solidFill>
              <a:latin typeface="Calibri"/>
            </a:endParaRPr>
          </a:p>
        </p:txBody>
      </p:sp>
      <p:sp>
        <p:nvSpPr>
          <p:cNvPr id="286" name="Right Arrow 41"/>
          <p:cNvSpPr/>
          <p:nvPr/>
        </p:nvSpPr>
        <p:spPr>
          <a:xfrm>
            <a:off x="2756520" y="3685680"/>
            <a:ext cx="23061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cxnSp>
        <p:nvCxnSpPr>
          <p:cNvPr id="287" name="Straight Arrow Connector 8"/>
          <p:cNvCxnSpPr/>
          <p:nvPr/>
        </p:nvCxnSpPr>
        <p:spPr>
          <a:xfrm>
            <a:off x="2076840" y="2598840"/>
            <a:ext cx="1647360" cy="1141920"/>
          </a:xfrm>
          <a:prstGeom prst="straightConnector1">
            <a:avLst/>
          </a:prstGeom>
          <a:ln>
            <a:solidFill>
              <a:srgbClr val="C30D1E"/>
            </a:solidFill>
            <a:tailEnd type="triangle" w="med" len="med"/>
          </a:ln>
        </p:spPr>
      </p:cxnSp>
      <p:sp>
        <p:nvSpPr>
          <p:cNvPr id="288" name="Rounded Rectangle 12"/>
          <p:cNvSpPr/>
          <p:nvPr/>
        </p:nvSpPr>
        <p:spPr>
          <a:xfrm>
            <a:off x="5528520" y="324432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Erwarteter Preis</a:t>
            </a:r>
            <a:endParaRPr lang="de-DE" sz="1600" b="0" strike="noStrike" spc="-1">
              <a:solidFill>
                <a:srgbClr val="000000"/>
              </a:solidFill>
              <a:latin typeface="Calibri"/>
            </a:endParaRPr>
          </a:p>
        </p:txBody>
      </p:sp>
      <p:pic>
        <p:nvPicPr>
          <p:cNvPr id="289" name="Picture 14"/>
          <p:cNvPicPr/>
          <p:nvPr/>
        </p:nvPicPr>
        <p:blipFill>
          <a:blip r:embed="rId3"/>
          <a:stretch/>
        </p:blipFill>
        <p:spPr>
          <a:xfrm>
            <a:off x="8889120" y="2314080"/>
            <a:ext cx="2561400" cy="2379240"/>
          </a:xfrm>
          <a:prstGeom prst="rect">
            <a:avLst/>
          </a:prstGeom>
          <a:ln w="25400">
            <a:solidFill>
              <a:srgbClr val="C30D1E"/>
            </a:solidFill>
            <a:round/>
          </a:ln>
        </p:spPr>
      </p:pic>
      <p:pic>
        <p:nvPicPr>
          <p:cNvPr id="290" name="Picture 2" descr="Karl Lagerfeld: Wie war der Modeschöpfer wirklich? - WELT"/>
          <p:cNvPicPr/>
          <p:nvPr/>
        </p:nvPicPr>
        <p:blipFill>
          <a:blip r:embed="rId4"/>
          <a:stretch/>
        </p:blipFill>
        <p:spPr>
          <a:xfrm>
            <a:off x="6946920" y="947520"/>
            <a:ext cx="1958400" cy="1914840"/>
          </a:xfrm>
          <a:prstGeom prst="rect">
            <a:avLst/>
          </a:prstGeom>
          <a:ln w="0">
            <a:noFill/>
          </a:ln>
        </p:spPr>
      </p:pic>
      <p:sp>
        <p:nvSpPr>
          <p:cNvPr id="291" name="Rounded Rectangle 5"/>
          <p:cNvSpPr/>
          <p:nvPr/>
        </p:nvSpPr>
        <p:spPr>
          <a:xfrm>
            <a:off x="452160" y="5618520"/>
            <a:ext cx="4610520" cy="484200"/>
          </a:xfrm>
          <a:prstGeom prst="roundRect">
            <a:avLst>
              <a:gd name="adj" fmla="val 16667"/>
            </a:avLst>
          </a:prstGeom>
          <a:no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defTabSz="914400">
              <a:lnSpc>
                <a:spcPct val="100000"/>
              </a:lnSpc>
            </a:pPr>
            <a:r>
              <a:rPr lang="en-DE" sz="1600" b="0" strike="noStrike" spc="-1">
                <a:solidFill>
                  <a:schemeClr val="dk1">
                    <a:lumMod val="60000"/>
                    <a:lumOff val="40000"/>
                  </a:schemeClr>
                </a:solidFill>
                <a:latin typeface="Calibri"/>
              </a:rPr>
              <a:t>[Vgl. Veryzer, 1993; Koffka ,1935</a:t>
            </a:r>
            <a:r>
              <a:rPr lang="en-GB" sz="1600" b="0" strike="noStrike" spc="-1">
                <a:solidFill>
                  <a:schemeClr val="dk1">
                    <a:lumMod val="60000"/>
                    <a:lumOff val="40000"/>
                  </a:schemeClr>
                </a:solidFill>
                <a:latin typeface="Calibri"/>
              </a:rPr>
              <a:t> ; Wertheimer, 1923</a:t>
            </a:r>
            <a:r>
              <a:rPr lang="en-DE" sz="1600" b="0" strike="noStrike" spc="-1">
                <a:solidFill>
                  <a:schemeClr val="dk1">
                    <a:lumMod val="60000"/>
                    <a:lumOff val="40000"/>
                  </a:schemeClr>
                </a:solidFill>
                <a:latin typeface="Calibri"/>
              </a:rPr>
              <a:t>]</a:t>
            </a:r>
            <a:endParaRPr lang="de-DE" sz="1600" b="0" strike="noStrike" spc="-1">
              <a:solidFill>
                <a:srgbClr val="000000"/>
              </a:solidFill>
              <a:latin typeface="Calibri"/>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stilistische Konsistenz auf die Preiseinschätzung?</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Hypothese: Persönliche Expertise</a:t>
            </a:r>
            <a:endParaRPr lang="de-DE" sz="2000" b="0" strike="noStrike" spc="-1">
              <a:solidFill>
                <a:schemeClr val="dk1"/>
              </a:solidFill>
              <a:latin typeface="Calibri"/>
            </a:endParaRPr>
          </a:p>
        </p:txBody>
      </p:sp>
      <p:sp>
        <p:nvSpPr>
          <p:cNvPr id="293" name="Rounded Rectangle 2"/>
          <p:cNvSpPr/>
          <p:nvPr/>
        </p:nvSpPr>
        <p:spPr>
          <a:xfrm>
            <a:off x="685800" y="3309840"/>
            <a:ext cx="14288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Konsistenz</a:t>
            </a:r>
            <a:endParaRPr lang="de-DE" sz="1600" b="0" strike="noStrike" spc="-1">
              <a:solidFill>
                <a:srgbClr val="000000"/>
              </a:solidFill>
              <a:latin typeface="Calibri"/>
            </a:endParaRPr>
          </a:p>
        </p:txBody>
      </p:sp>
      <p:sp>
        <p:nvSpPr>
          <p:cNvPr id="294" name="Rounded Rectangle 4"/>
          <p:cNvSpPr/>
          <p:nvPr/>
        </p:nvSpPr>
        <p:spPr>
          <a:xfrm>
            <a:off x="3107880" y="169884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Liking </a:t>
            </a:r>
            <a:endParaRPr lang="de-DE" sz="1600" b="0" strike="noStrike" spc="-1">
              <a:solidFill>
                <a:srgbClr val="000000"/>
              </a:solidFill>
              <a:latin typeface="Calibri"/>
            </a:endParaRPr>
          </a:p>
        </p:txBody>
      </p:sp>
      <p:sp>
        <p:nvSpPr>
          <p:cNvPr id="295" name="Right Arrow 6"/>
          <p:cNvSpPr/>
          <p:nvPr/>
        </p:nvSpPr>
        <p:spPr>
          <a:xfrm rot="19596000">
            <a:off x="2074320" y="279000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296" name="Right Arrow 7"/>
          <p:cNvSpPr/>
          <p:nvPr/>
        </p:nvSpPr>
        <p:spPr>
          <a:xfrm rot="2053800">
            <a:off x="4573800" y="270864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cxnSp>
        <p:nvCxnSpPr>
          <p:cNvPr id="297" name="Straight Arrow Connector 30"/>
          <p:cNvCxnSpPr/>
          <p:nvPr/>
        </p:nvCxnSpPr>
        <p:spPr>
          <a:xfrm>
            <a:off x="1924200" y="2446560"/>
            <a:ext cx="464400" cy="504720"/>
          </a:xfrm>
          <a:prstGeom prst="straightConnector1">
            <a:avLst/>
          </a:prstGeom>
          <a:ln>
            <a:solidFill>
              <a:srgbClr val="C30D1E"/>
            </a:solidFill>
            <a:tailEnd type="triangle" w="med" len="med"/>
          </a:ln>
        </p:spPr>
      </p:cxnSp>
      <p:sp>
        <p:nvSpPr>
          <p:cNvPr id="298" name="Rounded Rectangle 1"/>
          <p:cNvSpPr/>
          <p:nvPr/>
        </p:nvSpPr>
        <p:spPr>
          <a:xfrm>
            <a:off x="1005840" y="1657440"/>
            <a:ext cx="1382040" cy="1025640"/>
          </a:xfrm>
          <a:prstGeom prst="roundRect">
            <a:avLst>
              <a:gd name="adj" fmla="val 16667"/>
            </a:avLst>
          </a:prstGeom>
          <a:solidFill>
            <a:srgbClr val="C30D1E"/>
          </a:solidFill>
          <a:ln>
            <a:solidFill>
              <a:srgbClr val="C30D1E">
                <a:lumMod val="75000"/>
              </a:srgbClr>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Erfahung</a:t>
            </a:r>
            <a:endParaRPr lang="de-DE" sz="1600" b="0" strike="noStrike" spc="-1">
              <a:solidFill>
                <a:srgbClr val="000000"/>
              </a:solidFill>
              <a:latin typeface="Calibri"/>
            </a:endParaRPr>
          </a:p>
        </p:txBody>
      </p:sp>
      <p:sp>
        <p:nvSpPr>
          <p:cNvPr id="299" name="Right Arrow 41"/>
          <p:cNvSpPr/>
          <p:nvPr/>
        </p:nvSpPr>
        <p:spPr>
          <a:xfrm>
            <a:off x="2756520" y="3685680"/>
            <a:ext cx="23061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cxnSp>
        <p:nvCxnSpPr>
          <p:cNvPr id="300" name="Straight Arrow Connector 8"/>
          <p:cNvCxnSpPr/>
          <p:nvPr/>
        </p:nvCxnSpPr>
        <p:spPr>
          <a:xfrm>
            <a:off x="2076840" y="2598840"/>
            <a:ext cx="1647360" cy="1141920"/>
          </a:xfrm>
          <a:prstGeom prst="straightConnector1">
            <a:avLst/>
          </a:prstGeom>
          <a:ln>
            <a:solidFill>
              <a:srgbClr val="C30D1E"/>
            </a:solidFill>
            <a:tailEnd type="triangle" w="med" len="med"/>
          </a:ln>
        </p:spPr>
      </p:cxnSp>
      <p:sp>
        <p:nvSpPr>
          <p:cNvPr id="301" name="Rounded Rectangle 12"/>
          <p:cNvSpPr/>
          <p:nvPr/>
        </p:nvSpPr>
        <p:spPr>
          <a:xfrm>
            <a:off x="5528520" y="324432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Erwarteter Preis</a:t>
            </a:r>
            <a:endParaRPr lang="de-DE" sz="1600" b="0" strike="noStrike" spc="-1">
              <a:solidFill>
                <a:srgbClr val="000000"/>
              </a:solidFill>
              <a:latin typeface="Calibri"/>
            </a:endParaRPr>
          </a:p>
        </p:txBody>
      </p:sp>
      <p:pic>
        <p:nvPicPr>
          <p:cNvPr id="302" name="Picture 5"/>
          <p:cNvPicPr/>
          <p:nvPr/>
        </p:nvPicPr>
        <p:blipFill>
          <a:blip r:embed="rId3"/>
          <a:stretch/>
        </p:blipFill>
        <p:spPr>
          <a:xfrm>
            <a:off x="9551160" y="1163880"/>
            <a:ext cx="2011320" cy="2409840"/>
          </a:xfrm>
          <a:prstGeom prst="rect">
            <a:avLst/>
          </a:prstGeom>
          <a:ln w="0">
            <a:noFill/>
          </a:ln>
        </p:spPr>
      </p:pic>
      <p:pic>
        <p:nvPicPr>
          <p:cNvPr id="303" name="Picture 10"/>
          <p:cNvPicPr/>
          <p:nvPr/>
        </p:nvPicPr>
        <p:blipFill>
          <a:blip r:embed="rId4"/>
          <a:stretch/>
        </p:blipFill>
        <p:spPr>
          <a:xfrm>
            <a:off x="7503120" y="3747960"/>
            <a:ext cx="1850760" cy="1751040"/>
          </a:xfrm>
          <a:prstGeom prst="rect">
            <a:avLst/>
          </a:prstGeom>
          <a:ln w="0">
            <a:noFill/>
          </a:ln>
        </p:spPr>
      </p:pic>
      <p:pic>
        <p:nvPicPr>
          <p:cNvPr id="304" name="Picture 11"/>
          <p:cNvPicPr/>
          <p:nvPr/>
        </p:nvPicPr>
        <p:blipFill>
          <a:blip r:embed="rId5"/>
          <a:stretch/>
        </p:blipFill>
        <p:spPr>
          <a:xfrm>
            <a:off x="9565920" y="3417840"/>
            <a:ext cx="2011320" cy="2341800"/>
          </a:xfrm>
          <a:prstGeom prst="rect">
            <a:avLst/>
          </a:prstGeom>
          <a:ln w="0">
            <a:noFill/>
          </a:ln>
        </p:spPr>
      </p:pic>
      <p:sp>
        <p:nvSpPr>
          <p:cNvPr id="305" name="Rounded Rectangle 9"/>
          <p:cNvSpPr/>
          <p:nvPr/>
        </p:nvSpPr>
        <p:spPr>
          <a:xfrm>
            <a:off x="452160" y="5637600"/>
            <a:ext cx="4610520" cy="484200"/>
          </a:xfrm>
          <a:prstGeom prst="roundRect">
            <a:avLst>
              <a:gd name="adj" fmla="val 16667"/>
            </a:avLst>
          </a:prstGeom>
          <a:no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defTabSz="914400">
              <a:lnSpc>
                <a:spcPct val="100000"/>
              </a:lnSpc>
            </a:pPr>
            <a:r>
              <a:rPr lang="en-DE" sz="1600" b="0" strike="noStrike" spc="-1">
                <a:solidFill>
                  <a:schemeClr val="dk1">
                    <a:lumMod val="60000"/>
                    <a:lumOff val="40000"/>
                  </a:schemeClr>
                </a:solidFill>
                <a:latin typeface="Calibri"/>
              </a:rPr>
              <a:t>[Vgl. Veryzer, 1993; Koffka ,1935</a:t>
            </a:r>
            <a:r>
              <a:rPr lang="en-GB" sz="1600" b="0" strike="noStrike" spc="-1">
                <a:solidFill>
                  <a:schemeClr val="dk1">
                    <a:lumMod val="60000"/>
                    <a:lumOff val="40000"/>
                  </a:schemeClr>
                </a:solidFill>
                <a:latin typeface="Calibri"/>
              </a:rPr>
              <a:t>; Wertheimer, 1923</a:t>
            </a:r>
            <a:r>
              <a:rPr lang="en-DE" sz="1600" b="0" strike="noStrike" spc="-1">
                <a:solidFill>
                  <a:schemeClr val="dk1">
                    <a:lumMod val="60000"/>
                    <a:lumOff val="40000"/>
                  </a:schemeClr>
                </a:solidFill>
                <a:latin typeface="Calibri"/>
              </a:rPr>
              <a:t>]</a:t>
            </a:r>
            <a:endParaRPr lang="de-DE" sz="1600" b="0" strike="noStrike" spc="-1">
              <a:solidFill>
                <a:srgbClr val="000000"/>
              </a:solidFill>
              <a:latin typeface="Calibri"/>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3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Rounded Rectangle 1"/>
          <p:cNvSpPr/>
          <p:nvPr/>
        </p:nvSpPr>
        <p:spPr>
          <a:xfrm>
            <a:off x="3927600" y="2902320"/>
            <a:ext cx="1428840" cy="1025640"/>
          </a:xfrm>
          <a:prstGeom prst="roundRect">
            <a:avLst>
              <a:gd name="adj" fmla="val 16667"/>
            </a:avLst>
          </a:prstGeom>
          <a:solidFill>
            <a:schemeClr val="accent1">
              <a:lumMod val="60000"/>
              <a:lumOff val="40000"/>
            </a:schemeClr>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Komplexität</a:t>
            </a:r>
            <a:endParaRPr lang="de-DE" sz="1600" b="0" strike="noStrike" spc="-1">
              <a:solidFill>
                <a:srgbClr val="000000"/>
              </a:solidFill>
              <a:latin typeface="Calibri"/>
            </a:endParaRPr>
          </a:p>
        </p:txBody>
      </p:sp>
      <p:sp>
        <p:nvSpPr>
          <p:cNvPr id="307" name="Rounded Rectangle 2"/>
          <p:cNvSpPr/>
          <p:nvPr/>
        </p:nvSpPr>
        <p:spPr>
          <a:xfrm>
            <a:off x="6467040" y="1876680"/>
            <a:ext cx="138204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Liking </a:t>
            </a:r>
            <a:endParaRPr lang="de-DE" sz="1600" b="0" strike="noStrike" spc="-1">
              <a:solidFill>
                <a:srgbClr val="000000"/>
              </a:solidFill>
              <a:latin typeface="Calibri"/>
            </a:endParaRPr>
          </a:p>
        </p:txBody>
      </p:sp>
      <p:sp>
        <p:nvSpPr>
          <p:cNvPr id="308" name="Rounded Rectangle 4"/>
          <p:cNvSpPr/>
          <p:nvPr/>
        </p:nvSpPr>
        <p:spPr>
          <a:xfrm>
            <a:off x="8960040" y="2942280"/>
            <a:ext cx="1874160" cy="1025640"/>
          </a:xfrm>
          <a:prstGeom prst="roundRect">
            <a:avLst>
              <a:gd name="adj" fmla="val 16667"/>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Preiserwartung</a:t>
            </a:r>
            <a:endParaRPr lang="de-DE" sz="1600" b="0" strike="noStrike" spc="-1">
              <a:solidFill>
                <a:srgbClr val="000000"/>
              </a:solidFill>
              <a:latin typeface="Calibri"/>
            </a:endParaRPr>
          </a:p>
        </p:txBody>
      </p:sp>
      <p:sp>
        <p:nvSpPr>
          <p:cNvPr id="309" name="Right Arrow 5"/>
          <p:cNvSpPr/>
          <p:nvPr/>
        </p:nvSpPr>
        <p:spPr>
          <a:xfrm rot="19596000">
            <a:off x="5316120" y="238212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310" name="Right Arrow 6"/>
          <p:cNvSpPr/>
          <p:nvPr/>
        </p:nvSpPr>
        <p:spPr>
          <a:xfrm rot="2053800">
            <a:off x="7960680" y="2407320"/>
            <a:ext cx="977760" cy="48420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311" name="Rounded Rectangle 7"/>
          <p:cNvSpPr/>
          <p:nvPr/>
        </p:nvSpPr>
        <p:spPr>
          <a:xfrm>
            <a:off x="6341400" y="3928320"/>
            <a:ext cx="1537200" cy="1025640"/>
          </a:xfrm>
          <a:prstGeom prst="roundRect">
            <a:avLst>
              <a:gd name="adj" fmla="val 16667"/>
            </a:avLst>
          </a:prstGeom>
          <a:solidFill>
            <a:schemeClr val="accent1">
              <a:lumMod val="60000"/>
              <a:lumOff val="40000"/>
            </a:schemeClr>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DE" sz="1600" b="0" strike="noStrike" spc="-1">
                <a:solidFill>
                  <a:schemeClr val="lt1"/>
                </a:solidFill>
                <a:latin typeface="Arial"/>
              </a:rPr>
              <a:t>Flüssigkeit der Verarbeitung</a:t>
            </a:r>
            <a:endParaRPr lang="de-DE" sz="1600" b="0" strike="noStrike" spc="-1">
              <a:solidFill>
                <a:srgbClr val="000000"/>
              </a:solidFill>
              <a:latin typeface="Calibri"/>
            </a:endParaRPr>
          </a:p>
        </p:txBody>
      </p:sp>
      <p:sp>
        <p:nvSpPr>
          <p:cNvPr id="312" name="Right Arrow 9"/>
          <p:cNvSpPr/>
          <p:nvPr/>
        </p:nvSpPr>
        <p:spPr>
          <a:xfrm rot="2053800">
            <a:off x="5317200" y="3922200"/>
            <a:ext cx="977760" cy="484200"/>
          </a:xfrm>
          <a:prstGeom prst="rightArrow">
            <a:avLst>
              <a:gd name="adj1" fmla="val 50000"/>
              <a:gd name="adj2" fmla="val 50000"/>
            </a:avLst>
          </a:prstGeom>
          <a:solidFill>
            <a:schemeClr val="accent1">
              <a:lumMod val="60000"/>
              <a:lumOff val="40000"/>
            </a:schemeClr>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sp>
        <p:nvSpPr>
          <p:cNvPr id="313" name="Right Arrow 10"/>
          <p:cNvSpPr/>
          <p:nvPr/>
        </p:nvSpPr>
        <p:spPr>
          <a:xfrm rot="19596000">
            <a:off x="7907040" y="3999240"/>
            <a:ext cx="977760" cy="484200"/>
          </a:xfrm>
          <a:prstGeom prst="rightArrow">
            <a:avLst>
              <a:gd name="adj1" fmla="val 50000"/>
              <a:gd name="adj2" fmla="val 50000"/>
            </a:avLst>
          </a:prstGeom>
          <a:solidFill>
            <a:schemeClr val="accent1">
              <a:lumMod val="60000"/>
              <a:lumOff val="40000"/>
            </a:schemeClr>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DE" sz="1800" b="0" strike="noStrike" spc="-1">
              <a:solidFill>
                <a:schemeClr val="lt1"/>
              </a:solidFill>
              <a:latin typeface="Calibri"/>
            </a:endParaRPr>
          </a:p>
        </p:txBody>
      </p:sp>
      <p:pic>
        <p:nvPicPr>
          <p:cNvPr id="314" name="Picture 8"/>
          <p:cNvPicPr/>
          <p:nvPr/>
        </p:nvPicPr>
        <p:blipFill>
          <a:blip r:embed="rId3"/>
          <a:stretch/>
        </p:blipFill>
        <p:spPr>
          <a:xfrm>
            <a:off x="555840" y="1227600"/>
            <a:ext cx="2078640" cy="2411280"/>
          </a:xfrm>
          <a:prstGeom prst="rect">
            <a:avLst/>
          </a:prstGeom>
          <a:ln w="0">
            <a:noFill/>
          </a:ln>
        </p:spPr>
      </p:pic>
      <p:pic>
        <p:nvPicPr>
          <p:cNvPr id="315" name="Picture 11"/>
          <p:cNvPicPr/>
          <p:nvPr/>
        </p:nvPicPr>
        <p:blipFill>
          <a:blip r:embed="rId4"/>
          <a:stretch/>
        </p:blipFill>
        <p:spPr>
          <a:xfrm>
            <a:off x="517680" y="3607560"/>
            <a:ext cx="2078640" cy="2419920"/>
          </a:xfrm>
          <a:prstGeom prst="rect">
            <a:avLst/>
          </a:prstGeom>
          <a:ln w="0">
            <a:noFill/>
          </a:ln>
        </p:spPr>
      </p:pic>
      <p:sp>
        <p:nvSpPr>
          <p:cNvPr id="316" name="Rounded Rectangle 12"/>
          <p:cNvSpPr/>
          <p:nvPr/>
        </p:nvSpPr>
        <p:spPr>
          <a:xfrm>
            <a:off x="3733920" y="5358240"/>
            <a:ext cx="8621280" cy="484200"/>
          </a:xfrm>
          <a:prstGeom prst="roundRect">
            <a:avLst>
              <a:gd name="adj" fmla="val 16667"/>
            </a:avLst>
          </a:prstGeom>
          <a:no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defTabSz="914400">
              <a:lnSpc>
                <a:spcPct val="100000"/>
              </a:lnSpc>
            </a:pPr>
            <a:r>
              <a:rPr lang="en-DE" sz="1600" b="0" strike="noStrike" spc="-1">
                <a:solidFill>
                  <a:schemeClr val="dk1">
                    <a:lumMod val="60000"/>
                    <a:lumOff val="40000"/>
                  </a:schemeClr>
                </a:solidFill>
                <a:latin typeface="Calibri"/>
              </a:rPr>
              <a:t>[Vgl. Donderi, 2006; </a:t>
            </a:r>
            <a:r>
              <a:rPr lang="en-GB" sz="1600" b="0" strike="noStrike" spc="-1">
                <a:solidFill>
                  <a:schemeClr val="dk1">
                    <a:lumMod val="60000"/>
                    <a:lumOff val="40000"/>
                  </a:schemeClr>
                </a:solidFill>
                <a:latin typeface="Calibri"/>
              </a:rPr>
              <a:t>Pieters, Wedel und  Batra, 2010; Reber, 2004;  Kofka, 1935; Wertheimer, 1923</a:t>
            </a:r>
            <a:r>
              <a:rPr lang="en-DE" sz="1600" b="0" strike="noStrike" spc="-1">
                <a:solidFill>
                  <a:schemeClr val="dk1">
                    <a:lumMod val="60000"/>
                    <a:lumOff val="40000"/>
                  </a:schemeClr>
                </a:solidFill>
                <a:latin typeface="Calibri"/>
              </a:rPr>
              <a:t>]</a:t>
            </a:r>
            <a:endParaRPr lang="de-DE" sz="1600" b="0" strike="noStrike" spc="-1">
              <a:solidFill>
                <a:srgbClr val="000000"/>
              </a:solidFill>
              <a:latin typeface="Calibri"/>
            </a:endParaRPr>
          </a:p>
        </p:txBody>
      </p:sp>
      <p:sp>
        <p:nvSpPr>
          <p:cNvPr id="317" name="Textplatzhalter 3"/>
          <p:cNvSpPr/>
          <p:nvPr/>
        </p:nvSpPr>
        <p:spPr>
          <a:xfrm>
            <a:off x="555840" y="396720"/>
            <a:ext cx="9434520" cy="7171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b">
            <a:noAutofit/>
          </a:bodyPr>
          <a:lstStyle/>
          <a:p>
            <a:pPr defTabSz="914400">
              <a:lnSpc>
                <a:spcPts val="2801"/>
              </a:lnSpc>
              <a:tabLst>
                <a:tab pos="0" algn="l"/>
              </a:tabLst>
            </a:pPr>
            <a:r>
              <a:rPr lang="de-DE" sz="2000" b="0" strike="noStrike" spc="-1">
                <a:solidFill>
                  <a:srgbClr val="C40D1E"/>
                </a:solidFill>
                <a:latin typeface="Arial"/>
              </a:rPr>
              <a:t>Welche Auswirkung hat stilistische Konsistenz auf die Preiseinschätzung?</a:t>
            </a:r>
            <a:endParaRPr lang="de-DE" sz="2000" b="0" strike="noStrike" spc="-1">
              <a:solidFill>
                <a:srgbClr val="000000"/>
              </a:solidFill>
              <a:latin typeface="Calibri"/>
            </a:endParaRPr>
          </a:p>
          <a:p>
            <a:pPr defTabSz="914400">
              <a:lnSpc>
                <a:spcPts val="2801"/>
              </a:lnSpc>
              <a:tabLst>
                <a:tab pos="0" algn="l"/>
              </a:tabLst>
            </a:pPr>
            <a:r>
              <a:rPr lang="de-DE" sz="2000" b="0" strike="noStrike" spc="-1">
                <a:solidFill>
                  <a:srgbClr val="C40D1E"/>
                </a:solidFill>
                <a:latin typeface="Arial"/>
              </a:rPr>
              <a:t>Hypothese: Komplexität</a:t>
            </a:r>
            <a:endParaRPr lang="de-DE" sz="2000" b="0" strike="noStrike" spc="-1">
              <a:solidFill>
                <a:srgbClr val="000000"/>
              </a:solidFill>
              <a:latin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PlaceHolder 1"/>
          <p:cNvSpPr>
            <a:spLocks noGrp="1"/>
          </p:cNvSpPr>
          <p:nvPr>
            <p:ph/>
          </p:nvPr>
        </p:nvSpPr>
        <p:spPr>
          <a:xfrm>
            <a:off x="555840" y="396720"/>
            <a:ext cx="1002096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stilistische Konsistenz auf die Preiseinschätzung?</a:t>
            </a:r>
            <a:br>
              <a:rPr sz="2000"/>
            </a:br>
            <a:r>
              <a:rPr lang="de-DE" sz="2000" b="0" strike="noStrike" spc="-1">
                <a:solidFill>
                  <a:srgbClr val="C40D1E"/>
                </a:solidFill>
                <a:latin typeface="Arial"/>
              </a:rPr>
              <a:t>Hypothesen:</a:t>
            </a:r>
            <a:endParaRPr lang="de-DE" sz="2000" b="0" strike="noStrike" spc="-1">
              <a:solidFill>
                <a:schemeClr val="dk1"/>
              </a:solidFill>
              <a:latin typeface="Calibri"/>
            </a:endParaRPr>
          </a:p>
        </p:txBody>
      </p:sp>
      <p:sp>
        <p:nvSpPr>
          <p:cNvPr id="319" name="TextBox 8"/>
          <p:cNvSpPr/>
          <p:nvPr/>
        </p:nvSpPr>
        <p:spPr>
          <a:xfrm>
            <a:off x="1445400" y="1742400"/>
            <a:ext cx="3752640" cy="33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343080" indent="-343080" defTabSz="914400">
              <a:lnSpc>
                <a:spcPct val="150000"/>
              </a:lnSpc>
              <a:buClr>
                <a:srgbClr val="434343"/>
              </a:buClr>
              <a:buFont typeface="Calibri Light"/>
              <a:buAutoNum type="arabicPeriod"/>
            </a:pPr>
            <a:r>
              <a:rPr lang="en-DE" sz="1800" b="0" strike="noStrike" spc="-1">
                <a:solidFill>
                  <a:schemeClr val="dk1"/>
                </a:solidFill>
                <a:latin typeface="Calibri"/>
              </a:rPr>
              <a:t>Main Effekt</a:t>
            </a:r>
            <a:endParaRPr lang="de-DE" sz="1800" b="0" strike="noStrike" spc="-1">
              <a:solidFill>
                <a:srgbClr val="000000"/>
              </a:solidFill>
              <a:latin typeface="Calibri"/>
            </a:endParaRPr>
          </a:p>
          <a:p>
            <a:pPr marL="343080" indent="-343080" defTabSz="914400">
              <a:lnSpc>
                <a:spcPct val="150000"/>
              </a:lnSpc>
              <a:buClr>
                <a:srgbClr val="434343"/>
              </a:buClr>
              <a:buFont typeface="Calibri Light"/>
              <a:buAutoNum type="arabicPeriod"/>
            </a:pPr>
            <a:r>
              <a:rPr lang="en-DE" sz="1800" b="0" strike="noStrike" spc="-1">
                <a:solidFill>
                  <a:schemeClr val="dk1"/>
                </a:solidFill>
                <a:latin typeface="Calibri"/>
              </a:rPr>
              <a:t>Relative Größe</a:t>
            </a:r>
            <a:endParaRPr lang="de-DE" sz="1800" b="0" strike="noStrike" spc="-1">
              <a:solidFill>
                <a:srgbClr val="000000"/>
              </a:solidFill>
              <a:latin typeface="Calibri"/>
            </a:endParaRPr>
          </a:p>
          <a:p>
            <a:pPr marL="343080" indent="-343080" defTabSz="914400">
              <a:lnSpc>
                <a:spcPct val="150000"/>
              </a:lnSpc>
              <a:buClr>
                <a:srgbClr val="434343"/>
              </a:buClr>
              <a:buFont typeface="Calibri Light"/>
              <a:buAutoNum type="arabicPeriod"/>
            </a:pPr>
            <a:r>
              <a:rPr lang="en-DE" sz="1800" b="0" strike="noStrike" spc="-1">
                <a:solidFill>
                  <a:schemeClr val="dk1"/>
                </a:solidFill>
                <a:latin typeface="Calibri"/>
              </a:rPr>
              <a:t>Räumliche Abgrenzung</a:t>
            </a:r>
            <a:endParaRPr lang="de-DE" sz="1800" b="0" strike="noStrike" spc="-1">
              <a:solidFill>
                <a:srgbClr val="000000"/>
              </a:solidFill>
              <a:latin typeface="Calibri"/>
            </a:endParaRPr>
          </a:p>
          <a:p>
            <a:pPr marL="343080" indent="-343080" defTabSz="914400">
              <a:lnSpc>
                <a:spcPct val="150000"/>
              </a:lnSpc>
              <a:buClr>
                <a:srgbClr val="434343"/>
              </a:buClr>
              <a:buFont typeface="Calibri Light"/>
              <a:buAutoNum type="arabicPeriod"/>
            </a:pPr>
            <a:r>
              <a:rPr lang="en-DE" sz="1800" b="0" strike="noStrike" spc="-1">
                <a:solidFill>
                  <a:schemeClr val="dk1"/>
                </a:solidFill>
                <a:latin typeface="Calibri"/>
              </a:rPr>
              <a:t>Dominanz/ Zentralität</a:t>
            </a:r>
            <a:endParaRPr lang="de-DE" sz="1800" b="0" strike="noStrike" spc="-1">
              <a:solidFill>
                <a:srgbClr val="000000"/>
              </a:solidFill>
              <a:latin typeface="Calibri"/>
            </a:endParaRPr>
          </a:p>
          <a:p>
            <a:pPr marL="343080" indent="-343080" defTabSz="914400">
              <a:lnSpc>
                <a:spcPct val="150000"/>
              </a:lnSpc>
              <a:buClr>
                <a:srgbClr val="434343"/>
              </a:buClr>
              <a:buFont typeface="Calibri Light"/>
              <a:buAutoNum type="arabicPeriod"/>
            </a:pPr>
            <a:r>
              <a:rPr lang="en-DE" sz="1800" b="0" strike="noStrike" spc="-1">
                <a:solidFill>
                  <a:schemeClr val="dk1"/>
                </a:solidFill>
                <a:latin typeface="Calibri"/>
              </a:rPr>
              <a:t>Komplexität</a:t>
            </a:r>
            <a:endParaRPr lang="de-DE" sz="1800" b="0" strike="noStrike" spc="-1">
              <a:solidFill>
                <a:srgbClr val="000000"/>
              </a:solidFill>
              <a:latin typeface="Calibri"/>
            </a:endParaRPr>
          </a:p>
          <a:p>
            <a:pPr marL="343080" indent="-343080" defTabSz="914400">
              <a:lnSpc>
                <a:spcPct val="150000"/>
              </a:lnSpc>
              <a:buClr>
                <a:srgbClr val="434343"/>
              </a:buClr>
              <a:buFont typeface="Calibri Light"/>
              <a:buAutoNum type="arabicPeriod"/>
            </a:pPr>
            <a:r>
              <a:rPr lang="en-DE" sz="1800" b="0" strike="noStrike" spc="-1">
                <a:solidFill>
                  <a:schemeClr val="dk1"/>
                </a:solidFill>
                <a:latin typeface="Calibri"/>
              </a:rPr>
              <a:t>Persönliche Expertise</a:t>
            </a:r>
            <a:endParaRPr lang="de-DE" sz="1800" b="0" strike="noStrike" spc="-1">
              <a:solidFill>
                <a:srgbClr val="000000"/>
              </a:solidFill>
              <a:latin typeface="Calibri"/>
            </a:endParaRPr>
          </a:p>
          <a:p>
            <a:pPr marL="343080" indent="-343080" defTabSz="914400">
              <a:lnSpc>
                <a:spcPct val="150000"/>
              </a:lnSpc>
              <a:buClr>
                <a:srgbClr val="434343"/>
              </a:buClr>
              <a:buFont typeface="Calibri Light"/>
              <a:buAutoNum type="arabicPeriod"/>
            </a:pPr>
            <a:r>
              <a:rPr lang="en-DE" sz="1800" b="0" strike="noStrike" spc="-1">
                <a:solidFill>
                  <a:schemeClr val="dk1"/>
                </a:solidFill>
                <a:latin typeface="Calibri"/>
              </a:rPr>
              <a:t>Designer Expertise</a:t>
            </a:r>
            <a:endParaRPr lang="de-DE" sz="1800" b="0" strike="noStrike" spc="-1">
              <a:solidFill>
                <a:srgbClr val="000000"/>
              </a:solidFill>
              <a:latin typeface="Calibri"/>
            </a:endParaRPr>
          </a:p>
          <a:p>
            <a:pPr marL="343080" indent="-343080" defTabSz="914400">
              <a:lnSpc>
                <a:spcPct val="150000"/>
              </a:lnSpc>
              <a:buClr>
                <a:srgbClr val="434343"/>
              </a:buClr>
              <a:buFont typeface="Calibri Light"/>
              <a:buAutoNum type="arabicPeriod"/>
            </a:pPr>
            <a:r>
              <a:rPr lang="en-DE" sz="1800" b="0" strike="noStrike" spc="-1">
                <a:solidFill>
                  <a:schemeClr val="dk1"/>
                </a:solidFill>
                <a:latin typeface="Calibri"/>
              </a:rPr>
              <a:t>Aufmerksamkeitsallokation</a:t>
            </a:r>
            <a:endParaRPr lang="de-DE" sz="1800" b="0" strike="noStrike" spc="-1">
              <a:solidFill>
                <a:srgbClr val="000000"/>
              </a:solidFill>
              <a:latin typeface="Calibri"/>
            </a:endParaRPr>
          </a:p>
        </p:txBody>
      </p:sp>
      <p:sp>
        <p:nvSpPr>
          <p:cNvPr id="320" name="TextBox 35"/>
          <p:cNvSpPr/>
          <p:nvPr/>
        </p:nvSpPr>
        <p:spPr>
          <a:xfrm>
            <a:off x="7013160" y="3105720"/>
            <a:ext cx="3597840" cy="638280"/>
          </a:xfrm>
          <a:prstGeom prst="rect">
            <a:avLst/>
          </a:prstGeom>
          <a:noFill/>
          <a:ln w="38100">
            <a:solidFill>
              <a:srgbClr val="C30D1E"/>
            </a:solidFill>
            <a:round/>
          </a:ln>
          <a:effectLst>
            <a:softEdge rad="12600"/>
          </a:effectLst>
        </p:spPr>
        <p:style>
          <a:lnRef idx="0">
            <a:scrgbClr r="0" g="0" b="0"/>
          </a:lnRef>
          <a:fillRef idx="0">
            <a:scrgbClr r="0" g="0" b="0"/>
          </a:fillRef>
          <a:effectRef idx="0">
            <a:scrgbClr r="0" g="0" b="0"/>
          </a:effectRef>
          <a:fontRef idx="minor"/>
        </p:style>
        <p:txBody>
          <a:bodyPr wrap="none" lIns="90000" tIns="45000" rIns="90000" bIns="45000" anchor="t">
            <a:spAutoFit/>
          </a:bodyPr>
          <a:lstStyle/>
          <a:p>
            <a:pPr defTabSz="914400">
              <a:lnSpc>
                <a:spcPct val="100000"/>
              </a:lnSpc>
            </a:pPr>
            <a:r>
              <a:rPr lang="en-DE" sz="1800" b="0" strike="noStrike" spc="-1">
                <a:solidFill>
                  <a:schemeClr val="dk1"/>
                </a:solidFill>
                <a:latin typeface="Calibri"/>
              </a:rPr>
              <a:t>Rahmenbedingung: </a:t>
            </a:r>
            <a:br>
              <a:rPr sz="1800"/>
            </a:br>
            <a:r>
              <a:rPr lang="en-DE" sz="1800" b="0" strike="noStrike" spc="-1">
                <a:solidFill>
                  <a:schemeClr val="dk1"/>
                </a:solidFill>
                <a:latin typeface="Calibri"/>
              </a:rPr>
              <a:t>Eine Person im Bachelor pro Gruppe.</a:t>
            </a:r>
            <a:endParaRPr lang="de-DE" sz="1800" b="0" strike="noStrike" spc="-1">
              <a:solidFill>
                <a:srgbClr val="000000"/>
              </a:solidFill>
              <a:latin typeface="Calibri"/>
            </a:endParaRPr>
          </a:p>
        </p:txBody>
      </p:sp>
      <p:sp>
        <p:nvSpPr>
          <p:cNvPr id="321" name="TextBox 36"/>
          <p:cNvSpPr/>
          <p:nvPr/>
        </p:nvSpPr>
        <p:spPr>
          <a:xfrm>
            <a:off x="6993360" y="2598120"/>
            <a:ext cx="3637800" cy="363960"/>
          </a:xfrm>
          <a:prstGeom prst="rect">
            <a:avLst/>
          </a:prstGeom>
          <a:noFill/>
          <a:ln w="38100">
            <a:solidFill>
              <a:srgbClr val="C30D1E"/>
            </a:solidFill>
            <a:round/>
          </a:ln>
          <a:effectLst>
            <a:softEdge rad="12600"/>
          </a:effectLst>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en-DE" sz="1800" b="0" strike="noStrike" spc="-1">
                <a:solidFill>
                  <a:schemeClr val="dk1"/>
                </a:solidFill>
                <a:latin typeface="Calibri"/>
              </a:rPr>
              <a:t>Gruppen</a:t>
            </a:r>
            <a:r>
              <a:rPr lang="de-DE" sz="1800" b="0" strike="noStrike" spc="-1">
                <a:solidFill>
                  <a:schemeClr val="dk1"/>
                </a:solidFill>
                <a:latin typeface="Calibri"/>
              </a:rPr>
              <a:t>e</a:t>
            </a:r>
            <a:r>
              <a:rPr lang="en-DE" sz="1800" b="0" strike="noStrike" spc="-1">
                <a:solidFill>
                  <a:schemeClr val="dk1"/>
                </a:solidFill>
                <a:latin typeface="Calibri"/>
              </a:rPr>
              <a:t>inteilung selbstständig</a:t>
            </a:r>
            <a:endParaRPr lang="de-DE" sz="1800" b="0" strike="noStrike" spc="-1">
              <a:solidFill>
                <a:srgbClr val="000000"/>
              </a:solidFill>
              <a:latin typeface="Calibri"/>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320"/>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3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Raumdesign auf Kreativität?</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Relevanz</a:t>
            </a:r>
            <a:endParaRPr lang="de-DE" sz="2000" b="0" strike="noStrike" spc="-1">
              <a:solidFill>
                <a:schemeClr val="dk1"/>
              </a:solidFill>
              <a:latin typeface="Calibri"/>
            </a:endParaRPr>
          </a:p>
        </p:txBody>
      </p:sp>
      <p:pic>
        <p:nvPicPr>
          <p:cNvPr id="323" name="Grafik 11" descr="Ein Bild, das Text, Fenster, drinnen, Boden enthält.&#10;&#10;Automatisch generierte Beschreibung"/>
          <p:cNvPicPr/>
          <p:nvPr/>
        </p:nvPicPr>
        <p:blipFill>
          <a:blip r:embed="rId3"/>
          <a:stretch/>
        </p:blipFill>
        <p:spPr>
          <a:xfrm>
            <a:off x="1638720" y="3852720"/>
            <a:ext cx="2575800" cy="1716840"/>
          </a:xfrm>
          <a:prstGeom prst="rect">
            <a:avLst/>
          </a:prstGeom>
          <a:ln w="0">
            <a:noFill/>
          </a:ln>
        </p:spPr>
      </p:pic>
      <p:pic>
        <p:nvPicPr>
          <p:cNvPr id="324" name="Grafik 12" descr="Ein Bild, das Text, drinnen, orange, gelb enthält.&#10;&#10;Automatisch generierte Beschreibung"/>
          <p:cNvPicPr/>
          <p:nvPr/>
        </p:nvPicPr>
        <p:blipFill>
          <a:blip r:embed="rId4"/>
          <a:stretch/>
        </p:blipFill>
        <p:spPr>
          <a:xfrm>
            <a:off x="933480" y="1913400"/>
            <a:ext cx="2575800" cy="1936440"/>
          </a:xfrm>
          <a:prstGeom prst="rect">
            <a:avLst/>
          </a:prstGeom>
          <a:ln w="0">
            <a:noFill/>
          </a:ln>
        </p:spPr>
      </p:pic>
      <p:pic>
        <p:nvPicPr>
          <p:cNvPr id="325" name="Picture 2" descr="Inspiring office interior design Scandinavian style Meeting room featuring  Large windows architecture. Generative AI AIG 31. Illustration Stock |  Adobe Stock"/>
          <p:cNvPicPr/>
          <p:nvPr/>
        </p:nvPicPr>
        <p:blipFill>
          <a:blip r:embed="rId5"/>
          <a:srcRect l="16913" t="26884"/>
          <a:stretch/>
        </p:blipFill>
        <p:spPr>
          <a:xfrm>
            <a:off x="2926800" y="2361600"/>
            <a:ext cx="2501640" cy="1234800"/>
          </a:xfrm>
          <a:prstGeom prst="rect">
            <a:avLst/>
          </a:prstGeom>
          <a:ln w="0">
            <a:noFill/>
          </a:ln>
        </p:spPr>
      </p:pic>
      <p:pic>
        <p:nvPicPr>
          <p:cNvPr id="326" name="Grafik 4"/>
          <p:cNvPicPr/>
          <p:nvPr/>
        </p:nvPicPr>
        <p:blipFill>
          <a:blip r:embed="rId6"/>
          <a:stretch/>
        </p:blipFill>
        <p:spPr>
          <a:xfrm>
            <a:off x="6595560" y="2058840"/>
            <a:ext cx="4788360" cy="3123000"/>
          </a:xfrm>
          <a:prstGeom prst="rect">
            <a:avLst/>
          </a:prstGeom>
          <a:ln w="0">
            <a:noFill/>
          </a:ln>
        </p:spPr>
      </p:pic>
      <p:pic>
        <p:nvPicPr>
          <p:cNvPr id="327" name="Grafik 13" descr="Ein Bild, das gelb, Decke, Schlafzimmer, hell enthält.&#10;&#10;Automatisch generierte Beschreibung"/>
          <p:cNvPicPr/>
          <p:nvPr/>
        </p:nvPicPr>
        <p:blipFill>
          <a:blip r:embed="rId7"/>
          <a:stretch/>
        </p:blipFill>
        <p:spPr>
          <a:xfrm>
            <a:off x="3176640" y="3262320"/>
            <a:ext cx="2918880" cy="1936440"/>
          </a:xfrm>
          <a:prstGeom prst="rect">
            <a:avLst/>
          </a:prstGeom>
          <a:ln w="57150">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Raumdesign auf Kreativität?</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Startpunkt</a:t>
            </a:r>
            <a:endParaRPr lang="de-DE" sz="2000" b="0" strike="noStrike" spc="-1">
              <a:solidFill>
                <a:schemeClr val="dk1"/>
              </a:solidFill>
              <a:latin typeface="Calibri"/>
            </a:endParaRPr>
          </a:p>
        </p:txBody>
      </p:sp>
      <p:grpSp>
        <p:nvGrpSpPr>
          <p:cNvPr id="329" name="Gruppieren 6"/>
          <p:cNvGrpSpPr/>
          <p:nvPr/>
        </p:nvGrpSpPr>
        <p:grpSpPr>
          <a:xfrm>
            <a:off x="1980000" y="2102040"/>
            <a:ext cx="3189600" cy="3176280"/>
            <a:chOff x="1980000" y="2102040"/>
            <a:chExt cx="3189600" cy="3176280"/>
          </a:xfrm>
        </p:grpSpPr>
        <p:sp>
          <p:nvSpPr>
            <p:cNvPr id="330" name="Picture 2"/>
            <p:cNvSpPr/>
            <p:nvPr/>
          </p:nvSpPr>
          <p:spPr>
            <a:xfrm>
              <a:off x="2297520" y="3441240"/>
              <a:ext cx="1866960" cy="1837080"/>
            </a:xfrm>
            <a:prstGeom prst="ellipse">
              <a:avLst/>
            </a:prstGeom>
            <a:blipFill rotWithShape="0">
              <a:blip r:embed="rId3"/>
              <a:srcRect/>
              <a:stretch/>
            </a:blipFill>
            <a:ln w="57150">
              <a:solidFill>
                <a:srgbClr val="C00000"/>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pPr defTabSz="914400">
                <a:lnSpc>
                  <a:spcPct val="100000"/>
                </a:lnSpc>
              </a:pPr>
              <a:endParaRPr lang="de-DE" sz="1800" b="0" strike="noStrike" spc="-1">
                <a:solidFill>
                  <a:srgbClr val="000000"/>
                </a:solidFill>
                <a:latin typeface="Calibri"/>
              </a:endParaRPr>
            </a:p>
          </p:txBody>
        </p:sp>
        <p:sp>
          <p:nvSpPr>
            <p:cNvPr id="331" name="Picture 4"/>
            <p:cNvSpPr/>
            <p:nvPr/>
          </p:nvSpPr>
          <p:spPr>
            <a:xfrm>
              <a:off x="3302640" y="2454120"/>
              <a:ext cx="1866960" cy="1837080"/>
            </a:xfrm>
            <a:prstGeom prst="ellipse">
              <a:avLst/>
            </a:prstGeom>
            <a:blipFill rotWithShape="0">
              <a:blip r:embed="rId4"/>
              <a:srcRect/>
              <a:stretch/>
            </a:blipFill>
            <a:ln w="57150">
              <a:solidFill>
                <a:srgbClr val="C00000"/>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pPr defTabSz="914400">
                <a:lnSpc>
                  <a:spcPct val="100000"/>
                </a:lnSpc>
              </a:pPr>
              <a:endParaRPr lang="de-DE" sz="1800" b="0" strike="noStrike" spc="-1">
                <a:solidFill>
                  <a:srgbClr val="000000"/>
                </a:solidFill>
                <a:latin typeface="Calibri"/>
              </a:endParaRPr>
            </a:p>
          </p:txBody>
        </p:sp>
        <p:sp>
          <p:nvSpPr>
            <p:cNvPr id="332" name="Picture 6"/>
            <p:cNvSpPr/>
            <p:nvPr/>
          </p:nvSpPr>
          <p:spPr>
            <a:xfrm>
              <a:off x="1980000" y="2102040"/>
              <a:ext cx="1866960" cy="1837080"/>
            </a:xfrm>
            <a:prstGeom prst="ellipse">
              <a:avLst/>
            </a:prstGeom>
            <a:blipFill rotWithShape="0">
              <a:blip r:embed="rId5"/>
              <a:srcRect/>
              <a:stretch/>
            </a:blipFill>
            <a:ln w="57150">
              <a:solidFill>
                <a:srgbClr val="C00000"/>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pPr defTabSz="914400">
                <a:lnSpc>
                  <a:spcPct val="100000"/>
                </a:lnSpc>
              </a:pPr>
              <a:endParaRPr lang="de-DE" sz="1800" b="0" strike="noStrike" spc="-1">
                <a:solidFill>
                  <a:srgbClr val="000000"/>
                </a:solidFill>
                <a:latin typeface="Calibri"/>
              </a:endParaRPr>
            </a:p>
          </p:txBody>
        </p:sp>
      </p:grpSp>
      <p:sp>
        <p:nvSpPr>
          <p:cNvPr id="333" name="Textfeld 28"/>
          <p:cNvSpPr/>
          <p:nvPr/>
        </p:nvSpPr>
        <p:spPr>
          <a:xfrm>
            <a:off x="2535480" y="1524600"/>
            <a:ext cx="1755360" cy="4554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defTabSz="914400">
              <a:lnSpc>
                <a:spcPct val="100000"/>
              </a:lnSpc>
              <a:tabLst>
                <a:tab pos="0" algn="l"/>
              </a:tabLst>
            </a:pPr>
            <a:r>
              <a:rPr lang="en-US" sz="2400" b="1" strike="noStrike" spc="-1">
                <a:solidFill>
                  <a:srgbClr val="C00000"/>
                </a:solidFill>
                <a:latin typeface="Source Sans Pro ExtraLight"/>
                <a:ea typeface="Source Sans Pro ExtraLight"/>
              </a:rPr>
              <a:t>Arbeitsplätze</a:t>
            </a:r>
            <a:endParaRPr lang="de-DE" sz="2400" b="0" strike="noStrike" spc="-1">
              <a:solidFill>
                <a:srgbClr val="000000"/>
              </a:solidFill>
              <a:latin typeface="Calibri"/>
            </a:endParaRPr>
          </a:p>
        </p:txBody>
      </p:sp>
      <p:sp>
        <p:nvSpPr>
          <p:cNvPr id="334" name="Textfeld 38"/>
          <p:cNvSpPr/>
          <p:nvPr/>
        </p:nvSpPr>
        <p:spPr>
          <a:xfrm>
            <a:off x="7960680" y="1524600"/>
            <a:ext cx="1496160" cy="4554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defTabSz="914400">
              <a:lnSpc>
                <a:spcPct val="100000"/>
              </a:lnSpc>
              <a:tabLst>
                <a:tab pos="0" algn="l"/>
              </a:tabLst>
            </a:pPr>
            <a:r>
              <a:rPr lang="en-US" sz="2400" b="1" strike="noStrike" spc="-1">
                <a:solidFill>
                  <a:srgbClr val="C00000"/>
                </a:solidFill>
                <a:latin typeface="Source Sans Pro ExtraLight"/>
                <a:ea typeface="Source Sans Pro ExtraLight"/>
              </a:rPr>
              <a:t>Designstile</a:t>
            </a:r>
            <a:endParaRPr lang="de-DE" sz="2400" b="0" strike="noStrike" spc="-1">
              <a:solidFill>
                <a:srgbClr val="000000"/>
              </a:solidFill>
              <a:latin typeface="Calibri"/>
            </a:endParaRPr>
          </a:p>
        </p:txBody>
      </p:sp>
      <p:pic>
        <p:nvPicPr>
          <p:cNvPr id="335" name="Grafik 16" descr="Ein Bild, das Mobiliar, Inneneinrichtung, Esstisch, Zimmer enthält.&#10;&#10;Automatisch generierte Beschreibung"/>
          <p:cNvPicPr/>
          <p:nvPr/>
        </p:nvPicPr>
        <p:blipFill>
          <a:blip r:embed="rId6"/>
          <a:stretch/>
        </p:blipFill>
        <p:spPr>
          <a:xfrm>
            <a:off x="6986880" y="3740760"/>
            <a:ext cx="1540800" cy="1592280"/>
          </a:xfrm>
          <a:prstGeom prst="rect">
            <a:avLst/>
          </a:prstGeom>
          <a:ln w="0">
            <a:noFill/>
          </a:ln>
        </p:spPr>
      </p:pic>
      <p:pic>
        <p:nvPicPr>
          <p:cNvPr id="336" name="Grafik 19" descr="Ein Bild, das Im Haus, Inneneinrichtung, Mobiliar, Zimmer enthält.&#10;&#10;Automatisch generierte Beschreibung"/>
          <p:cNvPicPr/>
          <p:nvPr/>
        </p:nvPicPr>
        <p:blipFill>
          <a:blip r:embed="rId7"/>
          <a:stretch/>
        </p:blipFill>
        <p:spPr>
          <a:xfrm>
            <a:off x="6986880" y="2013120"/>
            <a:ext cx="1566000" cy="1618560"/>
          </a:xfrm>
          <a:prstGeom prst="rect">
            <a:avLst/>
          </a:prstGeom>
          <a:ln w="0">
            <a:noFill/>
          </a:ln>
        </p:spPr>
      </p:pic>
      <p:pic>
        <p:nvPicPr>
          <p:cNvPr id="337" name="Grafik 21" descr="Ein Bild, das Mobiliar, Im Haus, Wand, Tisch enthält.&#10;&#10;Automatisch generierte Beschreibung"/>
          <p:cNvPicPr/>
          <p:nvPr/>
        </p:nvPicPr>
        <p:blipFill>
          <a:blip r:embed="rId8"/>
          <a:stretch/>
        </p:blipFill>
        <p:spPr>
          <a:xfrm>
            <a:off x="8675280" y="3690360"/>
            <a:ext cx="1517040" cy="1567800"/>
          </a:xfrm>
          <a:prstGeom prst="rect">
            <a:avLst/>
          </a:prstGeom>
          <a:ln w="0">
            <a:noFill/>
          </a:ln>
        </p:spPr>
      </p:pic>
      <p:pic>
        <p:nvPicPr>
          <p:cNvPr id="338" name="Grafik 23" descr="Ein Bild, das Im Haus, Inneneinrichtung, Vase, Wand enthält.&#10;&#10;Automatisch generierte Beschreibung"/>
          <p:cNvPicPr/>
          <p:nvPr/>
        </p:nvPicPr>
        <p:blipFill>
          <a:blip r:embed="rId9"/>
          <a:stretch/>
        </p:blipFill>
        <p:spPr>
          <a:xfrm>
            <a:off x="8670960" y="2001240"/>
            <a:ext cx="1540800" cy="1592280"/>
          </a:xfrm>
          <a:prstGeom prst="rect">
            <a:avLst/>
          </a:prstGeom>
          <a:ln w="0">
            <a:noFill/>
          </a:ln>
        </p:spPr>
      </p:pic>
      <p:sp>
        <p:nvSpPr>
          <p:cNvPr id="339" name="Rechteck 8"/>
          <p:cNvSpPr/>
          <p:nvPr/>
        </p:nvSpPr>
        <p:spPr>
          <a:xfrm>
            <a:off x="188640" y="1996560"/>
            <a:ext cx="5881680" cy="3715200"/>
          </a:xfrm>
          <a:prstGeom prst="rect">
            <a:avLst/>
          </a:prstGeom>
          <a:solidFill>
            <a:srgbClr val="FFFFFF">
              <a:alpha val="82000"/>
            </a:srgbClr>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r>
              <a:rPr lang="en-US" sz="2400" b="0" strike="noStrike" spc="-1">
                <a:solidFill>
                  <a:schemeClr val="dk1">
                    <a:lumMod val="50000"/>
                  </a:schemeClr>
                </a:solidFill>
                <a:latin typeface="Source Sans Pro ExtraLight"/>
                <a:ea typeface="Source Sans Pro ExtraLight"/>
              </a:rPr>
              <a:t>Sollen bestimmte </a:t>
            </a:r>
            <a:r>
              <a:rPr lang="en-US" sz="2400" b="1" strike="noStrike" spc="-1">
                <a:solidFill>
                  <a:srgbClr val="C00000"/>
                </a:solidFill>
                <a:latin typeface="Source Sans Pro ExtraLight"/>
                <a:ea typeface="Source Sans Pro ExtraLight"/>
              </a:rPr>
              <a:t>Verhaltensweisen</a:t>
            </a:r>
            <a:r>
              <a:rPr lang="en-US" sz="2400" b="0" strike="noStrike" spc="-1">
                <a:solidFill>
                  <a:srgbClr val="000000"/>
                </a:solidFill>
                <a:latin typeface="Source Sans Pro ExtraLight"/>
                <a:ea typeface="Source Sans Pro ExtraLight"/>
              </a:rPr>
              <a:t> triggern</a:t>
            </a:r>
            <a:endParaRPr lang="de-DE" sz="2400" b="0" strike="noStrike" spc="-1">
              <a:solidFill>
                <a:srgbClr val="000000"/>
              </a:solidFill>
              <a:latin typeface="Calibri"/>
            </a:endParaRPr>
          </a:p>
          <a:p>
            <a:pPr algn="ctr" defTabSz="914400">
              <a:lnSpc>
                <a:spcPct val="100000"/>
              </a:lnSpc>
            </a:pPr>
            <a:endParaRPr lang="de-DE" sz="800" b="0" strike="noStrike" spc="-1">
              <a:solidFill>
                <a:srgbClr val="000000"/>
              </a:solidFill>
              <a:latin typeface="Calibri"/>
            </a:endParaRPr>
          </a:p>
          <a:p>
            <a:pPr algn="ctr" defTabSz="914400">
              <a:lnSpc>
                <a:spcPct val="100000"/>
              </a:lnSpc>
            </a:pPr>
            <a:r>
              <a:rPr lang="en-US" sz="2400" b="1" strike="noStrike" spc="-1">
                <a:solidFill>
                  <a:srgbClr val="C00000"/>
                </a:solidFill>
                <a:latin typeface="Source Sans Pro ExtraLight"/>
                <a:ea typeface="Source Sans Pro ExtraLight"/>
              </a:rPr>
              <a:t>Keine hinreichende Evidenz zu dem Zusammenhang mit Kreativität</a:t>
            </a:r>
            <a:endParaRPr lang="de-DE" sz="2400" b="0" strike="noStrike" spc="-1">
              <a:solidFill>
                <a:srgbClr val="000000"/>
              </a:solidFill>
              <a:latin typeface="Calibri"/>
            </a:endParaRPr>
          </a:p>
          <a:p>
            <a:pPr algn="ctr" defTabSz="914400">
              <a:lnSpc>
                <a:spcPct val="100000"/>
              </a:lnSpc>
            </a:pPr>
            <a:endParaRPr lang="de-DE" sz="800" b="0" strike="noStrike" spc="-1">
              <a:solidFill>
                <a:srgbClr val="000000"/>
              </a:solidFill>
              <a:latin typeface="Calibri"/>
            </a:endParaRPr>
          </a:p>
          <a:p>
            <a:pPr algn="ctr" defTabSz="914400">
              <a:lnSpc>
                <a:spcPct val="100000"/>
              </a:lnSpc>
            </a:pPr>
            <a:r>
              <a:rPr lang="en-US" sz="2400" b="1" strike="noStrike" spc="-1">
                <a:solidFill>
                  <a:srgbClr val="C00000"/>
                </a:solidFill>
                <a:latin typeface="Source Sans Pro ExtraLight"/>
                <a:ea typeface="Source Sans Pro ExtraLight"/>
              </a:rPr>
              <a:t>Forschung </a:t>
            </a:r>
            <a:r>
              <a:rPr lang="en-US" sz="2400" b="0" strike="noStrike" spc="-1">
                <a:solidFill>
                  <a:srgbClr val="000000"/>
                </a:solidFill>
                <a:latin typeface="Source Sans Pro ExtraLight"/>
                <a:ea typeface="Source Sans Pro ExtraLight"/>
              </a:rPr>
              <a:t>fokussiert sich auf </a:t>
            </a:r>
            <a:r>
              <a:rPr lang="en-US" sz="2400" b="1" strike="noStrike" spc="-1">
                <a:solidFill>
                  <a:schemeClr val="accent1"/>
                </a:solidFill>
                <a:latin typeface="Source Sans Pro ExtraLight"/>
                <a:ea typeface="Source Sans Pro ExtraLight"/>
              </a:rPr>
              <a:t>einzelne Elemente</a:t>
            </a:r>
            <a:endParaRPr lang="de-DE" sz="2400" b="0" strike="noStrike" spc="-1">
              <a:solidFill>
                <a:srgbClr val="000000"/>
              </a:solidFill>
              <a:latin typeface="Calibri"/>
            </a:endParaRPr>
          </a:p>
        </p:txBody>
      </p:sp>
      <p:sp>
        <p:nvSpPr>
          <p:cNvPr id="340" name="Rechteck 9"/>
          <p:cNvSpPr/>
          <p:nvPr/>
        </p:nvSpPr>
        <p:spPr>
          <a:xfrm>
            <a:off x="6115320" y="1954800"/>
            <a:ext cx="5881680" cy="3715200"/>
          </a:xfrm>
          <a:prstGeom prst="rect">
            <a:avLst/>
          </a:prstGeom>
          <a:solidFill>
            <a:srgbClr val="FFFFFF">
              <a:alpha val="82000"/>
            </a:srgbClr>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tabLst>
                <a:tab pos="0" algn="l"/>
              </a:tabLst>
            </a:pPr>
            <a:r>
              <a:rPr lang="en-US" sz="2400" b="0" strike="noStrike" spc="-1">
                <a:solidFill>
                  <a:srgbClr val="000000"/>
                </a:solidFill>
                <a:latin typeface="Source Sans Pro ExtraLight"/>
                <a:ea typeface="Source Sans Pro ExtraLight"/>
              </a:rPr>
              <a:t>Zusammenstellung von (unterschiedlichen, aber) </a:t>
            </a:r>
            <a:r>
              <a:rPr lang="en-US" sz="2400" b="1" strike="noStrike" spc="-1">
                <a:solidFill>
                  <a:srgbClr val="C00000"/>
                </a:solidFill>
                <a:latin typeface="Source Sans Pro ExtraLight"/>
                <a:ea typeface="Source Sans Pro ExtraLight"/>
              </a:rPr>
              <a:t>stilistisch ähnlichen  Produkten</a:t>
            </a:r>
            <a:r>
              <a:rPr lang="en-US" sz="2400" b="0" strike="noStrike" spc="-1">
                <a:solidFill>
                  <a:srgbClr val="000000"/>
                </a:solidFill>
                <a:latin typeface="Source Sans Pro ExtraLight"/>
                <a:ea typeface="Source Sans Pro ExtraLight"/>
              </a:rPr>
              <a:t> </a:t>
            </a:r>
            <a:r>
              <a:rPr lang="en-US" sz="1000" b="0" strike="noStrike" spc="-1">
                <a:solidFill>
                  <a:srgbClr val="000000"/>
                </a:solidFill>
                <a:latin typeface="Source Sans Pro ExtraLight"/>
                <a:ea typeface="Source Sans Pro ExtraLight"/>
              </a:rPr>
              <a:t> (Solomon &amp; Assael, 1987:191)</a:t>
            </a:r>
            <a:endParaRPr lang="de-DE" sz="1000" b="0" strike="noStrike" spc="-1">
              <a:solidFill>
                <a:srgbClr val="000000"/>
              </a:solidFill>
              <a:latin typeface="Calibri"/>
            </a:endParaRPr>
          </a:p>
          <a:p>
            <a:pPr algn="ctr" defTabSz="914400">
              <a:lnSpc>
                <a:spcPct val="100000"/>
              </a:lnSpc>
              <a:tabLst>
                <a:tab pos="0" algn="l"/>
              </a:tabLst>
            </a:pPr>
            <a:endParaRPr lang="de-DE" sz="800" b="0" strike="noStrike" spc="-1">
              <a:solidFill>
                <a:srgbClr val="000000"/>
              </a:solidFill>
              <a:latin typeface="Calibri"/>
            </a:endParaRPr>
          </a:p>
          <a:p>
            <a:pPr algn="ctr" defTabSz="914400">
              <a:lnSpc>
                <a:spcPct val="100000"/>
              </a:lnSpc>
              <a:tabLst>
                <a:tab pos="0" algn="l"/>
              </a:tabLst>
            </a:pPr>
            <a:r>
              <a:rPr lang="en-US" sz="2400" b="0" strike="noStrike" spc="-1">
                <a:solidFill>
                  <a:srgbClr val="000000"/>
                </a:solidFill>
                <a:latin typeface="Source Sans Pro ExtraLight"/>
                <a:ea typeface="Source Sans Pro ExtraLight"/>
              </a:rPr>
              <a:t>Ähnliche </a:t>
            </a:r>
            <a:r>
              <a:rPr lang="en-US" sz="2400" b="1" strike="noStrike" spc="-1">
                <a:solidFill>
                  <a:srgbClr val="C00000"/>
                </a:solidFill>
                <a:latin typeface="Source Sans Pro ExtraLight"/>
                <a:ea typeface="Source Sans Pro ExtraLight"/>
              </a:rPr>
              <a:t>ästhetische Attribute </a:t>
            </a:r>
            <a:r>
              <a:rPr lang="en-US" sz="2400" b="0" strike="noStrike" spc="-1">
                <a:solidFill>
                  <a:srgbClr val="000000"/>
                </a:solidFill>
                <a:latin typeface="Source Sans Pro ExtraLight"/>
                <a:ea typeface="Source Sans Pro ExtraLight"/>
              </a:rPr>
              <a:t>and </a:t>
            </a:r>
            <a:r>
              <a:rPr lang="en-US" sz="2400" b="1" strike="noStrike" spc="-1">
                <a:solidFill>
                  <a:srgbClr val="C00000"/>
                </a:solidFill>
                <a:latin typeface="Source Sans Pro ExtraLight"/>
                <a:ea typeface="Source Sans Pro ExtraLight"/>
              </a:rPr>
              <a:t>symbolische Assoziationen </a:t>
            </a:r>
            <a:r>
              <a:rPr lang="en-US" sz="2400" b="1" strike="noStrike" spc="-1">
                <a:solidFill>
                  <a:schemeClr val="dk1"/>
                </a:solidFill>
                <a:latin typeface="Wingdings"/>
                <a:ea typeface="Source Sans Pro ExtraLight"/>
              </a:rPr>
              <a:t></a:t>
            </a:r>
            <a:endParaRPr lang="de-DE" sz="2400" b="0" strike="noStrike" spc="-1">
              <a:solidFill>
                <a:srgbClr val="000000"/>
              </a:solidFill>
              <a:latin typeface="Calibri"/>
            </a:endParaRPr>
          </a:p>
          <a:p>
            <a:pPr algn="ctr" defTabSz="914400">
              <a:lnSpc>
                <a:spcPct val="100000"/>
              </a:lnSpc>
              <a:tabLst>
                <a:tab pos="0" algn="l"/>
              </a:tabLst>
            </a:pPr>
            <a:endParaRPr lang="de-DE" sz="800" b="0" strike="noStrike" spc="-1">
              <a:solidFill>
                <a:srgbClr val="000000"/>
              </a:solidFill>
              <a:latin typeface="Calibri"/>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333"/>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32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3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Raumdesign auf Kreativität?</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Designstile</a:t>
            </a:r>
            <a:endParaRPr lang="de-DE" sz="2000" b="0" strike="noStrike" spc="-1">
              <a:solidFill>
                <a:schemeClr val="dk1"/>
              </a:solidFill>
              <a:latin typeface="Calibri"/>
            </a:endParaRPr>
          </a:p>
        </p:txBody>
      </p:sp>
      <p:sp>
        <p:nvSpPr>
          <p:cNvPr id="342" name="Textfeld 38"/>
          <p:cNvSpPr/>
          <p:nvPr/>
        </p:nvSpPr>
        <p:spPr>
          <a:xfrm>
            <a:off x="4976280" y="1328400"/>
            <a:ext cx="2024280" cy="455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tabLst>
                <a:tab pos="0" algn="l"/>
              </a:tabLst>
            </a:pPr>
            <a:r>
              <a:rPr lang="en-US" sz="2400" b="0" strike="noStrike" spc="-1">
                <a:solidFill>
                  <a:srgbClr val="C00000"/>
                </a:solidFill>
                <a:latin typeface="Source Sans Pro ExtraLight"/>
                <a:ea typeface="Source Sans Pro ExtraLight"/>
              </a:rPr>
              <a:t>Designstile</a:t>
            </a:r>
            <a:endParaRPr lang="de-DE" sz="2400" b="0" strike="noStrike" spc="-1">
              <a:solidFill>
                <a:srgbClr val="000000"/>
              </a:solidFill>
              <a:latin typeface="Calibri"/>
            </a:endParaRPr>
          </a:p>
        </p:txBody>
      </p:sp>
      <p:pic>
        <p:nvPicPr>
          <p:cNvPr id="343" name="Grafik 16" descr="Ein Bild, das Mobiliar, Inneneinrichtung, Esstisch, Zimmer enthält.&#10;&#10;Automatisch generierte Beschreibung"/>
          <p:cNvPicPr/>
          <p:nvPr/>
        </p:nvPicPr>
        <p:blipFill>
          <a:blip r:embed="rId3"/>
          <a:stretch/>
        </p:blipFill>
        <p:spPr>
          <a:xfrm>
            <a:off x="3629520" y="1977480"/>
            <a:ext cx="2055960" cy="2125080"/>
          </a:xfrm>
          <a:prstGeom prst="rect">
            <a:avLst/>
          </a:prstGeom>
          <a:ln w="0">
            <a:noFill/>
          </a:ln>
        </p:spPr>
      </p:pic>
      <p:pic>
        <p:nvPicPr>
          <p:cNvPr id="344" name="Grafik 19" descr="Ein Bild, das Im Haus, Inneneinrichtung, Mobiliar, Zimmer enthält.&#10;&#10;Automatisch generierte Beschreibung"/>
          <p:cNvPicPr/>
          <p:nvPr/>
        </p:nvPicPr>
        <p:blipFill>
          <a:blip r:embed="rId4"/>
          <a:stretch/>
        </p:blipFill>
        <p:spPr>
          <a:xfrm>
            <a:off x="809640" y="1977480"/>
            <a:ext cx="2090160" cy="2160360"/>
          </a:xfrm>
          <a:prstGeom prst="rect">
            <a:avLst/>
          </a:prstGeom>
          <a:ln w="0">
            <a:noFill/>
          </a:ln>
        </p:spPr>
      </p:pic>
      <p:pic>
        <p:nvPicPr>
          <p:cNvPr id="345" name="Grafik 21" descr="Ein Bild, das Mobiliar, Im Haus, Wand, Tisch enthält.&#10;&#10;Automatisch generierte Beschreibung"/>
          <p:cNvPicPr/>
          <p:nvPr/>
        </p:nvPicPr>
        <p:blipFill>
          <a:blip r:embed="rId5"/>
          <a:stretch/>
        </p:blipFill>
        <p:spPr>
          <a:xfrm>
            <a:off x="6337440" y="1977480"/>
            <a:ext cx="2024280" cy="2092320"/>
          </a:xfrm>
          <a:prstGeom prst="rect">
            <a:avLst/>
          </a:prstGeom>
          <a:ln w="0">
            <a:noFill/>
          </a:ln>
        </p:spPr>
      </p:pic>
      <p:pic>
        <p:nvPicPr>
          <p:cNvPr id="346" name="Grafik 23" descr="Ein Bild, das Im Haus, Inneneinrichtung, Vase, Wand enthält.&#10;&#10;Automatisch generierte Beschreibung"/>
          <p:cNvPicPr/>
          <p:nvPr/>
        </p:nvPicPr>
        <p:blipFill>
          <a:blip r:embed="rId6"/>
          <a:stretch/>
        </p:blipFill>
        <p:spPr>
          <a:xfrm>
            <a:off x="9013680" y="1944720"/>
            <a:ext cx="2056320" cy="2125080"/>
          </a:xfrm>
          <a:prstGeom prst="rect">
            <a:avLst/>
          </a:prstGeom>
          <a:ln w="0">
            <a:noFill/>
          </a:ln>
        </p:spPr>
      </p:pic>
      <p:sp>
        <p:nvSpPr>
          <p:cNvPr id="347" name="Rechteck 13"/>
          <p:cNvSpPr/>
          <p:nvPr/>
        </p:nvSpPr>
        <p:spPr>
          <a:xfrm>
            <a:off x="6476760" y="4324320"/>
            <a:ext cx="1924560" cy="394560"/>
          </a:xfrm>
          <a:prstGeom prst="rect">
            <a:avLst/>
          </a:prstGeom>
          <a:solidFill>
            <a:schemeClr val="bg1"/>
          </a:solid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2000" b="0" strike="noStrike" spc="-1">
                <a:solidFill>
                  <a:srgbClr val="000000"/>
                </a:solidFill>
                <a:latin typeface="Source Sans Pro Light"/>
                <a:ea typeface="Source Sans Pro Light"/>
              </a:rPr>
              <a:t>High-tech Design</a:t>
            </a:r>
            <a:endParaRPr lang="de-DE" sz="2000" b="0" strike="noStrike" spc="-1">
              <a:solidFill>
                <a:srgbClr val="000000"/>
              </a:solidFill>
              <a:latin typeface="Calibri"/>
            </a:endParaRPr>
          </a:p>
        </p:txBody>
      </p:sp>
      <p:sp>
        <p:nvSpPr>
          <p:cNvPr id="348" name="Rechteck 13"/>
          <p:cNvSpPr/>
          <p:nvPr/>
        </p:nvSpPr>
        <p:spPr>
          <a:xfrm>
            <a:off x="9025200" y="4320360"/>
            <a:ext cx="2209680" cy="394560"/>
          </a:xfrm>
          <a:prstGeom prst="rect">
            <a:avLst/>
          </a:prstGeom>
          <a:solidFill>
            <a:schemeClr val="bg1"/>
          </a:solid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2000" b="0" strike="noStrike" spc="-1">
                <a:solidFill>
                  <a:srgbClr val="000000"/>
                </a:solidFill>
                <a:latin typeface="Source Sans Pro Light"/>
                <a:ea typeface="Source Sans Pro Light"/>
              </a:rPr>
              <a:t>Hollywood Regency</a:t>
            </a:r>
            <a:endParaRPr lang="de-DE" sz="2000" b="0" strike="noStrike" spc="-1">
              <a:solidFill>
                <a:srgbClr val="000000"/>
              </a:solidFill>
              <a:latin typeface="Calibri"/>
            </a:endParaRPr>
          </a:p>
        </p:txBody>
      </p:sp>
      <p:sp>
        <p:nvSpPr>
          <p:cNvPr id="349" name="Rechteck 13"/>
          <p:cNvSpPr/>
          <p:nvPr/>
        </p:nvSpPr>
        <p:spPr>
          <a:xfrm>
            <a:off x="3336120" y="4320360"/>
            <a:ext cx="2642400" cy="394560"/>
          </a:xfrm>
          <a:prstGeom prst="rect">
            <a:avLst/>
          </a:prstGeom>
          <a:solidFill>
            <a:schemeClr val="bg1"/>
          </a:solid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2000" b="0" strike="noStrike" spc="-1">
                <a:solidFill>
                  <a:srgbClr val="000000"/>
                </a:solidFill>
                <a:latin typeface="Source Sans Pro Light"/>
                <a:ea typeface="Source Sans Pro Light"/>
              </a:rPr>
              <a:t>Skandinavisches Design</a:t>
            </a:r>
            <a:endParaRPr lang="de-DE" sz="2000" b="0" strike="noStrike" spc="-1">
              <a:solidFill>
                <a:srgbClr val="000000"/>
              </a:solidFill>
              <a:latin typeface="Calibri"/>
            </a:endParaRPr>
          </a:p>
        </p:txBody>
      </p:sp>
      <p:sp>
        <p:nvSpPr>
          <p:cNvPr id="350" name="Rechteck 13"/>
          <p:cNvSpPr/>
          <p:nvPr/>
        </p:nvSpPr>
        <p:spPr>
          <a:xfrm>
            <a:off x="1217880" y="4320360"/>
            <a:ext cx="1337760" cy="394560"/>
          </a:xfrm>
          <a:prstGeom prst="rect">
            <a:avLst/>
          </a:prstGeom>
          <a:solidFill>
            <a:schemeClr val="bg1"/>
          </a:solid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2000" b="0" strike="noStrike" spc="-1">
                <a:solidFill>
                  <a:srgbClr val="000000"/>
                </a:solidFill>
                <a:latin typeface="Source Sans Pro Light"/>
                <a:ea typeface="Source Sans Pro Light"/>
              </a:rPr>
              <a:t>Pop Design</a:t>
            </a:r>
            <a:endParaRPr lang="de-DE" sz="2000" b="0" strike="noStrike" spc="-1">
              <a:solidFill>
                <a:srgbClr val="000000"/>
              </a:solidFill>
              <a:latin typeface="Calibri"/>
            </a:endParaRPr>
          </a:p>
        </p:txBody>
      </p:sp>
      <p:sp>
        <p:nvSpPr>
          <p:cNvPr id="351" name="Oval 32"/>
          <p:cNvSpPr/>
          <p:nvPr/>
        </p:nvSpPr>
        <p:spPr>
          <a:xfrm>
            <a:off x="938160" y="2783160"/>
            <a:ext cx="1961280" cy="514080"/>
          </a:xfrm>
          <a:prstGeom prst="ellipse">
            <a:avLst/>
          </a:prstGeom>
          <a:solidFill>
            <a:schemeClr val="bg1"/>
          </a:solidFill>
          <a:ln w="50800">
            <a:noFill/>
          </a:ln>
        </p:spPr>
        <p:style>
          <a:lnRef idx="2">
            <a:schemeClr val="accent1">
              <a:shade val="50000"/>
            </a:schemeClr>
          </a:lnRef>
          <a:fillRef idx="1">
            <a:schemeClr val="accent1"/>
          </a:fillRef>
          <a:effectRef idx="0">
            <a:schemeClr val="accent1"/>
          </a:effectRef>
          <a:fontRef idx="minor"/>
        </p:style>
        <p:txBody>
          <a:bodyPr lIns="90000" tIns="45000" rIns="90000" bIns="45000" numCol="1" spcCol="0" anchor="ctr">
            <a:noAutofit/>
          </a:bodyPr>
          <a:lstStyle/>
          <a:p>
            <a:pPr algn="ctr" defTabSz="914400">
              <a:lnSpc>
                <a:spcPct val="100000"/>
              </a:lnSpc>
            </a:pPr>
            <a:r>
              <a:rPr lang="en-US" sz="1100" b="0" strike="noStrike" spc="-1">
                <a:solidFill>
                  <a:srgbClr val="000000"/>
                </a:solidFill>
                <a:latin typeface="Source Sans Pro Light"/>
                <a:ea typeface="Source Sans Pro Light"/>
              </a:rPr>
              <a:t>Verspielt, entspannt, unkonventionell</a:t>
            </a:r>
            <a:endParaRPr lang="de-DE" sz="1100" b="0" strike="noStrike" spc="-1">
              <a:solidFill>
                <a:srgbClr val="000000"/>
              </a:solidFill>
              <a:latin typeface="Calibri"/>
            </a:endParaRPr>
          </a:p>
        </p:txBody>
      </p:sp>
      <p:sp>
        <p:nvSpPr>
          <p:cNvPr id="352" name="Oval 32"/>
          <p:cNvSpPr/>
          <p:nvPr/>
        </p:nvSpPr>
        <p:spPr>
          <a:xfrm>
            <a:off x="6400440" y="2750400"/>
            <a:ext cx="1961280" cy="514080"/>
          </a:xfrm>
          <a:prstGeom prst="ellipse">
            <a:avLst/>
          </a:prstGeom>
          <a:solidFill>
            <a:schemeClr val="bg1"/>
          </a:solidFill>
          <a:ln w="50800">
            <a:noFill/>
          </a:ln>
        </p:spPr>
        <p:style>
          <a:lnRef idx="2">
            <a:schemeClr val="accent1">
              <a:shade val="50000"/>
            </a:schemeClr>
          </a:lnRef>
          <a:fillRef idx="1">
            <a:schemeClr val="accent1"/>
          </a:fillRef>
          <a:effectRef idx="0">
            <a:schemeClr val="accent1"/>
          </a:effectRef>
          <a:fontRef idx="minor"/>
        </p:style>
        <p:txBody>
          <a:bodyPr lIns="90000" tIns="45000" rIns="90000" bIns="45000" numCol="1" spcCol="0" anchor="ctr">
            <a:noAutofit/>
          </a:bodyPr>
          <a:lstStyle/>
          <a:p>
            <a:pPr algn="ctr" defTabSz="914400">
              <a:lnSpc>
                <a:spcPct val="100000"/>
              </a:lnSpc>
            </a:pPr>
            <a:r>
              <a:rPr lang="en-US" sz="1100" b="0" strike="noStrike" spc="-1">
                <a:solidFill>
                  <a:srgbClr val="000000"/>
                </a:solidFill>
                <a:latin typeface="Source Sans Pro Light"/>
                <a:ea typeface="Source Sans Pro Light"/>
              </a:rPr>
              <a:t>Streng, formell, erwachsen</a:t>
            </a:r>
            <a:endParaRPr lang="de-DE" sz="1100" b="0" strike="noStrike" spc="-1">
              <a:solidFill>
                <a:srgbClr val="000000"/>
              </a:solidFill>
              <a:latin typeface="Calibri"/>
            </a:endParaRPr>
          </a:p>
        </p:txBody>
      </p:sp>
      <p:sp>
        <p:nvSpPr>
          <p:cNvPr id="353" name="Oval 32"/>
          <p:cNvSpPr/>
          <p:nvPr/>
        </p:nvSpPr>
        <p:spPr>
          <a:xfrm>
            <a:off x="3692520" y="2762280"/>
            <a:ext cx="1961280" cy="514080"/>
          </a:xfrm>
          <a:prstGeom prst="ellipse">
            <a:avLst/>
          </a:prstGeom>
          <a:solidFill>
            <a:schemeClr val="bg1"/>
          </a:solidFill>
          <a:ln w="50800">
            <a:noFill/>
          </a:ln>
        </p:spPr>
        <p:style>
          <a:lnRef idx="2">
            <a:schemeClr val="accent1">
              <a:shade val="50000"/>
            </a:schemeClr>
          </a:lnRef>
          <a:fillRef idx="1">
            <a:schemeClr val="accent1"/>
          </a:fillRef>
          <a:effectRef idx="0">
            <a:schemeClr val="accent1"/>
          </a:effectRef>
          <a:fontRef idx="minor"/>
        </p:style>
        <p:txBody>
          <a:bodyPr lIns="90000" tIns="45000" rIns="90000" bIns="45000" numCol="1" spcCol="0" anchor="ctr">
            <a:noAutofit/>
          </a:bodyPr>
          <a:lstStyle/>
          <a:p>
            <a:pPr algn="ctr" defTabSz="914400">
              <a:lnSpc>
                <a:spcPct val="100000"/>
              </a:lnSpc>
            </a:pPr>
            <a:r>
              <a:rPr lang="en-US" sz="1100" b="0" strike="noStrike" spc="-1">
                <a:solidFill>
                  <a:srgbClr val="000000"/>
                </a:solidFill>
                <a:latin typeface="Source Sans Pro Light"/>
                <a:ea typeface="Source Sans Pro Light"/>
              </a:rPr>
              <a:t>Gemütlich, warm, einladend</a:t>
            </a:r>
            <a:endParaRPr lang="de-DE" sz="1100" b="0" strike="noStrike" spc="-1">
              <a:solidFill>
                <a:srgbClr val="000000"/>
              </a:solidFill>
              <a:latin typeface="Calibri"/>
            </a:endParaRPr>
          </a:p>
        </p:txBody>
      </p:sp>
      <p:sp>
        <p:nvSpPr>
          <p:cNvPr id="354" name="Oval 32"/>
          <p:cNvSpPr/>
          <p:nvPr/>
        </p:nvSpPr>
        <p:spPr>
          <a:xfrm>
            <a:off x="9061200" y="2755080"/>
            <a:ext cx="1961280" cy="514080"/>
          </a:xfrm>
          <a:prstGeom prst="ellipse">
            <a:avLst/>
          </a:prstGeom>
          <a:solidFill>
            <a:schemeClr val="bg1"/>
          </a:solidFill>
          <a:ln w="50800">
            <a:noFill/>
          </a:ln>
        </p:spPr>
        <p:style>
          <a:lnRef idx="2">
            <a:schemeClr val="accent1">
              <a:shade val="50000"/>
            </a:schemeClr>
          </a:lnRef>
          <a:fillRef idx="1">
            <a:schemeClr val="accent1"/>
          </a:fillRef>
          <a:effectRef idx="0">
            <a:schemeClr val="accent1"/>
          </a:effectRef>
          <a:fontRef idx="minor"/>
        </p:style>
        <p:txBody>
          <a:bodyPr lIns="90000" tIns="45000" rIns="90000" bIns="45000" numCol="1" spcCol="0" anchor="ctr">
            <a:noAutofit/>
          </a:bodyPr>
          <a:lstStyle/>
          <a:p>
            <a:pPr algn="ctr" defTabSz="914400">
              <a:lnSpc>
                <a:spcPct val="100000"/>
              </a:lnSpc>
            </a:pPr>
            <a:r>
              <a:rPr lang="en-US" sz="1100" b="0" strike="noStrike" spc="-1">
                <a:solidFill>
                  <a:srgbClr val="000000"/>
                </a:solidFill>
                <a:latin typeface="Source Sans Pro Light"/>
                <a:ea typeface="Source Sans Pro Light"/>
              </a:rPr>
              <a:t>Luxuriös, oppulent, dekadent</a:t>
            </a:r>
            <a:endParaRPr lang="de-DE" sz="1100" b="0" strike="noStrike" spc="-1">
              <a:solidFill>
                <a:srgbClr val="000000"/>
              </a:solidFill>
              <a:latin typeface="Calibri"/>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3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3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34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34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3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5" name="Grafik 36" descr="Ein Bild, das Mobiliar, Inneneinrichtung, Esstisch, Zimmer enthält.&#10;&#10;Automatisch generierte Beschreibung"/>
          <p:cNvPicPr/>
          <p:nvPr/>
        </p:nvPicPr>
        <p:blipFill>
          <a:blip r:embed="rId3"/>
          <a:stretch/>
        </p:blipFill>
        <p:spPr>
          <a:xfrm>
            <a:off x="3629520" y="1977480"/>
            <a:ext cx="2055960" cy="2125080"/>
          </a:xfrm>
          <a:prstGeom prst="rect">
            <a:avLst/>
          </a:prstGeom>
          <a:ln w="0">
            <a:noFill/>
          </a:ln>
        </p:spPr>
      </p:pic>
      <p:pic>
        <p:nvPicPr>
          <p:cNvPr id="356" name="Grafik 37" descr="Ein Bild, das Im Haus, Inneneinrichtung, Mobiliar, Zimmer enthält.&#10;&#10;Automatisch generierte Beschreibung"/>
          <p:cNvPicPr/>
          <p:nvPr/>
        </p:nvPicPr>
        <p:blipFill>
          <a:blip r:embed="rId4"/>
          <a:stretch/>
        </p:blipFill>
        <p:spPr>
          <a:xfrm>
            <a:off x="809640" y="1977480"/>
            <a:ext cx="2090160" cy="2160360"/>
          </a:xfrm>
          <a:prstGeom prst="rect">
            <a:avLst/>
          </a:prstGeom>
          <a:ln w="0">
            <a:noFill/>
          </a:ln>
        </p:spPr>
      </p:pic>
      <p:pic>
        <p:nvPicPr>
          <p:cNvPr id="357" name="Grafik 38" descr="Ein Bild, das Mobiliar, Im Haus, Wand, Tisch enthält.&#10;&#10;Automatisch generierte Beschreibung"/>
          <p:cNvPicPr/>
          <p:nvPr/>
        </p:nvPicPr>
        <p:blipFill>
          <a:blip r:embed="rId5"/>
          <a:stretch/>
        </p:blipFill>
        <p:spPr>
          <a:xfrm>
            <a:off x="6337440" y="1977480"/>
            <a:ext cx="2024280" cy="2092320"/>
          </a:xfrm>
          <a:prstGeom prst="rect">
            <a:avLst/>
          </a:prstGeom>
          <a:ln w="0">
            <a:noFill/>
          </a:ln>
        </p:spPr>
      </p:pic>
      <p:pic>
        <p:nvPicPr>
          <p:cNvPr id="358" name="Grafik 39" descr="Ein Bild, das Im Haus, Inneneinrichtung, Vase, Wand enthält.&#10;&#10;Automatisch generierte Beschreibung"/>
          <p:cNvPicPr/>
          <p:nvPr/>
        </p:nvPicPr>
        <p:blipFill>
          <a:blip r:embed="rId6"/>
          <a:stretch/>
        </p:blipFill>
        <p:spPr>
          <a:xfrm>
            <a:off x="9013680" y="1944720"/>
            <a:ext cx="2056320" cy="2125080"/>
          </a:xfrm>
          <a:prstGeom prst="rect">
            <a:avLst/>
          </a:prstGeom>
          <a:ln w="0">
            <a:noFill/>
          </a:ln>
        </p:spPr>
      </p:pic>
      <p:sp>
        <p:nvSpPr>
          <p:cNvPr id="359" name="Oval 32"/>
          <p:cNvSpPr/>
          <p:nvPr/>
        </p:nvSpPr>
        <p:spPr>
          <a:xfrm>
            <a:off x="938160" y="2783160"/>
            <a:ext cx="1961280" cy="514080"/>
          </a:xfrm>
          <a:prstGeom prst="ellipse">
            <a:avLst/>
          </a:prstGeom>
          <a:solidFill>
            <a:schemeClr val="bg1"/>
          </a:solidFill>
          <a:ln w="50800">
            <a:noFill/>
          </a:ln>
        </p:spPr>
        <p:style>
          <a:lnRef idx="2">
            <a:schemeClr val="accent1">
              <a:shade val="50000"/>
            </a:schemeClr>
          </a:lnRef>
          <a:fillRef idx="1">
            <a:schemeClr val="accent1"/>
          </a:fillRef>
          <a:effectRef idx="0">
            <a:schemeClr val="accent1"/>
          </a:effectRef>
          <a:fontRef idx="minor"/>
        </p:style>
        <p:txBody>
          <a:bodyPr lIns="90000" tIns="45000" rIns="90000" bIns="45000" numCol="1" spcCol="0" anchor="ctr">
            <a:noAutofit/>
          </a:bodyPr>
          <a:lstStyle/>
          <a:p>
            <a:pPr algn="ctr" defTabSz="914400">
              <a:lnSpc>
                <a:spcPct val="100000"/>
              </a:lnSpc>
            </a:pPr>
            <a:r>
              <a:rPr lang="en-US" sz="1100" b="0" strike="noStrike" spc="-1">
                <a:solidFill>
                  <a:srgbClr val="000000"/>
                </a:solidFill>
                <a:latin typeface="Source Sans Pro Light"/>
                <a:ea typeface="Source Sans Pro Light"/>
              </a:rPr>
              <a:t>Verspielt, entspannt, unkonventionell</a:t>
            </a:r>
            <a:endParaRPr lang="de-DE" sz="1100" b="0" strike="noStrike" spc="-1">
              <a:solidFill>
                <a:srgbClr val="000000"/>
              </a:solidFill>
              <a:latin typeface="Calibri"/>
            </a:endParaRPr>
          </a:p>
        </p:txBody>
      </p:sp>
      <p:sp>
        <p:nvSpPr>
          <p:cNvPr id="360" name="Oval 32"/>
          <p:cNvSpPr/>
          <p:nvPr/>
        </p:nvSpPr>
        <p:spPr>
          <a:xfrm>
            <a:off x="6400440" y="2750400"/>
            <a:ext cx="1961280" cy="514080"/>
          </a:xfrm>
          <a:prstGeom prst="ellipse">
            <a:avLst/>
          </a:prstGeom>
          <a:solidFill>
            <a:schemeClr val="bg1"/>
          </a:solidFill>
          <a:ln w="50800">
            <a:noFill/>
          </a:ln>
        </p:spPr>
        <p:style>
          <a:lnRef idx="2">
            <a:schemeClr val="accent1">
              <a:shade val="50000"/>
            </a:schemeClr>
          </a:lnRef>
          <a:fillRef idx="1">
            <a:schemeClr val="accent1"/>
          </a:fillRef>
          <a:effectRef idx="0">
            <a:schemeClr val="accent1"/>
          </a:effectRef>
          <a:fontRef idx="minor"/>
        </p:style>
        <p:txBody>
          <a:bodyPr lIns="90000" tIns="45000" rIns="90000" bIns="45000" numCol="1" spcCol="0" anchor="ctr">
            <a:noAutofit/>
          </a:bodyPr>
          <a:lstStyle/>
          <a:p>
            <a:pPr algn="ctr" defTabSz="914400">
              <a:lnSpc>
                <a:spcPct val="100000"/>
              </a:lnSpc>
            </a:pPr>
            <a:r>
              <a:rPr lang="en-US" sz="1100" b="0" strike="noStrike" spc="-1">
                <a:solidFill>
                  <a:srgbClr val="000000"/>
                </a:solidFill>
                <a:latin typeface="Source Sans Pro Light"/>
                <a:ea typeface="Source Sans Pro Light"/>
              </a:rPr>
              <a:t>Streng, formell, erwachsen</a:t>
            </a:r>
            <a:endParaRPr lang="de-DE" sz="1100" b="0" strike="noStrike" spc="-1">
              <a:solidFill>
                <a:srgbClr val="000000"/>
              </a:solidFill>
              <a:latin typeface="Calibri"/>
            </a:endParaRPr>
          </a:p>
        </p:txBody>
      </p:sp>
      <p:sp>
        <p:nvSpPr>
          <p:cNvPr id="361" name="Oval 32"/>
          <p:cNvSpPr/>
          <p:nvPr/>
        </p:nvSpPr>
        <p:spPr>
          <a:xfrm>
            <a:off x="3692520" y="2762280"/>
            <a:ext cx="1961280" cy="514080"/>
          </a:xfrm>
          <a:prstGeom prst="ellipse">
            <a:avLst/>
          </a:prstGeom>
          <a:solidFill>
            <a:schemeClr val="bg1"/>
          </a:solidFill>
          <a:ln w="50800">
            <a:noFill/>
          </a:ln>
        </p:spPr>
        <p:style>
          <a:lnRef idx="2">
            <a:schemeClr val="accent1">
              <a:shade val="50000"/>
            </a:schemeClr>
          </a:lnRef>
          <a:fillRef idx="1">
            <a:schemeClr val="accent1"/>
          </a:fillRef>
          <a:effectRef idx="0">
            <a:schemeClr val="accent1"/>
          </a:effectRef>
          <a:fontRef idx="minor"/>
        </p:style>
        <p:txBody>
          <a:bodyPr lIns="90000" tIns="45000" rIns="90000" bIns="45000" numCol="1" spcCol="0" anchor="ctr">
            <a:noAutofit/>
          </a:bodyPr>
          <a:lstStyle/>
          <a:p>
            <a:pPr algn="ctr" defTabSz="914400">
              <a:lnSpc>
                <a:spcPct val="100000"/>
              </a:lnSpc>
            </a:pPr>
            <a:r>
              <a:rPr lang="en-US" sz="1100" b="0" strike="noStrike" spc="-1">
                <a:solidFill>
                  <a:srgbClr val="000000"/>
                </a:solidFill>
                <a:latin typeface="Source Sans Pro Light"/>
                <a:ea typeface="Source Sans Pro Light"/>
              </a:rPr>
              <a:t>Gemütlich, warm, einladend</a:t>
            </a:r>
            <a:endParaRPr lang="de-DE" sz="1100" b="0" strike="noStrike" spc="-1">
              <a:solidFill>
                <a:srgbClr val="000000"/>
              </a:solidFill>
              <a:latin typeface="Calibri"/>
            </a:endParaRPr>
          </a:p>
        </p:txBody>
      </p:sp>
      <p:sp>
        <p:nvSpPr>
          <p:cNvPr id="362" name="Oval 32"/>
          <p:cNvSpPr/>
          <p:nvPr/>
        </p:nvSpPr>
        <p:spPr>
          <a:xfrm>
            <a:off x="9061200" y="2755080"/>
            <a:ext cx="1961280" cy="514080"/>
          </a:xfrm>
          <a:prstGeom prst="ellipse">
            <a:avLst/>
          </a:prstGeom>
          <a:solidFill>
            <a:schemeClr val="bg1"/>
          </a:solidFill>
          <a:ln w="50800">
            <a:noFill/>
          </a:ln>
        </p:spPr>
        <p:style>
          <a:lnRef idx="2">
            <a:schemeClr val="accent1">
              <a:shade val="50000"/>
            </a:schemeClr>
          </a:lnRef>
          <a:fillRef idx="1">
            <a:schemeClr val="accent1"/>
          </a:fillRef>
          <a:effectRef idx="0">
            <a:schemeClr val="accent1"/>
          </a:effectRef>
          <a:fontRef idx="minor"/>
        </p:style>
        <p:txBody>
          <a:bodyPr lIns="90000" tIns="45000" rIns="90000" bIns="45000" numCol="1" spcCol="0" anchor="ctr">
            <a:noAutofit/>
          </a:bodyPr>
          <a:lstStyle/>
          <a:p>
            <a:pPr algn="ctr" defTabSz="914400">
              <a:lnSpc>
                <a:spcPct val="100000"/>
              </a:lnSpc>
            </a:pPr>
            <a:r>
              <a:rPr lang="en-US" sz="1100" b="0" strike="noStrike" spc="-1">
                <a:solidFill>
                  <a:srgbClr val="000000"/>
                </a:solidFill>
                <a:latin typeface="Source Sans Pro Light"/>
                <a:ea typeface="Source Sans Pro Light"/>
              </a:rPr>
              <a:t>Luxuriös, oppulent, dekadent</a:t>
            </a:r>
            <a:endParaRPr lang="de-DE" sz="1100" b="0" strike="noStrike" spc="-1">
              <a:solidFill>
                <a:srgbClr val="000000"/>
              </a:solidFill>
              <a:latin typeface="Calibri"/>
            </a:endParaRPr>
          </a:p>
        </p:txBody>
      </p:sp>
      <p:sp>
        <p:nvSpPr>
          <p:cNvPr id="363" name="Rechteck 49"/>
          <p:cNvSpPr/>
          <p:nvPr/>
        </p:nvSpPr>
        <p:spPr>
          <a:xfrm>
            <a:off x="188640" y="1379520"/>
            <a:ext cx="11473560" cy="4332240"/>
          </a:xfrm>
          <a:prstGeom prst="rect">
            <a:avLst/>
          </a:prstGeom>
          <a:solidFill>
            <a:srgbClr val="FFFFFF">
              <a:alpha val="82000"/>
            </a:srgbClr>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de-DE" sz="2400" b="1" strike="noStrike" spc="-1">
              <a:solidFill>
                <a:schemeClr val="accent1"/>
              </a:solidFill>
              <a:latin typeface="Calibri"/>
            </a:endParaRPr>
          </a:p>
        </p:txBody>
      </p:sp>
      <p:sp>
        <p:nvSpPr>
          <p:cNvPr id="364"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Raumdesign auf Kreativität?</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Theoretische Herleitung</a:t>
            </a:r>
            <a:endParaRPr lang="de-DE" sz="2000" b="0" strike="noStrike" spc="-1">
              <a:solidFill>
                <a:schemeClr val="dk1"/>
              </a:solidFill>
              <a:latin typeface="Calibri"/>
            </a:endParaRPr>
          </a:p>
        </p:txBody>
      </p:sp>
      <p:sp>
        <p:nvSpPr>
          <p:cNvPr id="365" name="Rechteck 1"/>
          <p:cNvSpPr/>
          <p:nvPr/>
        </p:nvSpPr>
        <p:spPr>
          <a:xfrm>
            <a:off x="766440" y="4080960"/>
            <a:ext cx="11236320" cy="1614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defTabSz="914400">
              <a:lnSpc>
                <a:spcPct val="100000"/>
              </a:lnSpc>
              <a:buClr>
                <a:srgbClr val="434343"/>
              </a:buClr>
              <a:buFont typeface="Arial"/>
              <a:buChar char="•"/>
            </a:pPr>
            <a:r>
              <a:rPr lang="de-DE" sz="2000" b="0" strike="noStrike" spc="-1">
                <a:solidFill>
                  <a:schemeClr val="dk1"/>
                </a:solidFill>
                <a:latin typeface="Source Sans Pro Light"/>
                <a:ea typeface="Source Sans Pro Light"/>
              </a:rPr>
              <a:t>Visuelle Reize, die mit Bedeutungen versehen sind, </a:t>
            </a:r>
            <a:r>
              <a:rPr lang="de-DE" sz="2000" b="1" strike="noStrike" spc="-1">
                <a:solidFill>
                  <a:srgbClr val="C00000"/>
                </a:solidFill>
                <a:latin typeface="Source Sans Pro Light"/>
                <a:ea typeface="Source Sans Pro Light"/>
              </a:rPr>
              <a:t>können Einstellungen und Verhaltensweisen beeinflussen (z.B. durch Priming-Studien festgestellt)</a:t>
            </a:r>
            <a:endParaRPr lang="de-DE" sz="2000" b="0" strike="noStrike" spc="-1">
              <a:solidFill>
                <a:srgbClr val="000000"/>
              </a:solidFill>
              <a:latin typeface="Calibri"/>
            </a:endParaRPr>
          </a:p>
          <a:p>
            <a:pPr marL="743040" lvl="1" indent="-285840" defTabSz="914400">
              <a:lnSpc>
                <a:spcPct val="100000"/>
              </a:lnSpc>
              <a:buClr>
                <a:srgbClr val="434343"/>
              </a:buClr>
              <a:buFont typeface="Arial"/>
              <a:buChar char="•"/>
            </a:pPr>
            <a:r>
              <a:rPr lang="en-US" sz="2000" b="0" strike="noStrike" spc="-1">
                <a:solidFill>
                  <a:schemeClr val="dk1"/>
                </a:solidFill>
                <a:latin typeface="Source Sans Pro Light"/>
                <a:ea typeface="Source Sans Pro Light"/>
              </a:rPr>
              <a:t>Schaufensterpuppen </a:t>
            </a:r>
            <a:r>
              <a:rPr lang="en-US" sz="2000" b="0" strike="noStrike" spc="-1">
                <a:solidFill>
                  <a:schemeClr val="dk1"/>
                </a:solidFill>
                <a:latin typeface="Wingdings"/>
                <a:ea typeface="Source Sans Pro Light"/>
              </a:rPr>
              <a:t></a:t>
            </a:r>
            <a:r>
              <a:rPr lang="en-US" sz="2000" b="0" strike="noStrike" spc="-1">
                <a:solidFill>
                  <a:schemeClr val="dk1"/>
                </a:solidFill>
                <a:latin typeface="Source Sans Pro Light"/>
                <a:ea typeface="Source Sans Pro Light"/>
              </a:rPr>
              <a:t> Produktbewertungen </a:t>
            </a:r>
            <a:r>
              <a:rPr lang="en-US" sz="1100" b="0" strike="noStrike" spc="-1">
                <a:solidFill>
                  <a:schemeClr val="dk1"/>
                </a:solidFill>
                <a:latin typeface="Source Sans Pro Light"/>
                <a:ea typeface="Source Sans Pro Light"/>
              </a:rPr>
              <a:t>(Argo &amp; Dahl, 2018)</a:t>
            </a:r>
            <a:endParaRPr lang="de-DE" sz="1100" b="0" strike="noStrike" spc="-1">
              <a:solidFill>
                <a:srgbClr val="000000"/>
              </a:solidFill>
              <a:latin typeface="Calibri"/>
            </a:endParaRPr>
          </a:p>
          <a:p>
            <a:pPr marL="743040" lvl="1" indent="-285840" defTabSz="914400">
              <a:lnSpc>
                <a:spcPct val="100000"/>
              </a:lnSpc>
              <a:buClr>
                <a:srgbClr val="434343"/>
              </a:buClr>
              <a:buFont typeface="Arial"/>
              <a:buChar char="•"/>
            </a:pPr>
            <a:r>
              <a:rPr lang="en-US" sz="2000" b="0" strike="noStrike" spc="-1">
                <a:solidFill>
                  <a:schemeClr val="dk1"/>
                </a:solidFill>
                <a:latin typeface="Source Sans Pro Light"/>
                <a:ea typeface="Source Sans Pro Light"/>
              </a:rPr>
              <a:t>Objekte aus dem Arbeitsbereich (z.B. Aktenkoffer) </a:t>
            </a:r>
            <a:r>
              <a:rPr lang="en-US" sz="2000" b="0" strike="noStrike" spc="-1">
                <a:solidFill>
                  <a:schemeClr val="dk1"/>
                </a:solidFill>
                <a:latin typeface="Wingdings"/>
                <a:ea typeface="Source Sans Pro Light"/>
              </a:rPr>
              <a:t></a:t>
            </a:r>
            <a:r>
              <a:rPr lang="en-US" sz="2000" b="0" strike="noStrike" spc="-1">
                <a:solidFill>
                  <a:schemeClr val="dk1"/>
                </a:solidFill>
                <a:latin typeface="Source Sans Pro Light"/>
                <a:ea typeface="Source Sans Pro Light"/>
              </a:rPr>
              <a:t> kompetitiveres Verhalten </a:t>
            </a:r>
            <a:r>
              <a:rPr lang="en-US" sz="1200" b="0" strike="noStrike" spc="-1">
                <a:solidFill>
                  <a:schemeClr val="dk1"/>
                </a:solidFill>
                <a:latin typeface="Source Sans Pro Light"/>
                <a:ea typeface="Source Sans Pro Light"/>
              </a:rPr>
              <a:t>(Kay et al., 2004)</a:t>
            </a:r>
            <a:endParaRPr lang="de-DE" sz="1200" b="0" strike="noStrike" spc="-1">
              <a:solidFill>
                <a:srgbClr val="000000"/>
              </a:solidFill>
              <a:latin typeface="Calibri"/>
            </a:endParaRPr>
          </a:p>
          <a:p>
            <a:pPr marL="743040" lvl="1" indent="-285840" defTabSz="914400">
              <a:lnSpc>
                <a:spcPct val="100000"/>
              </a:lnSpc>
              <a:buClr>
                <a:srgbClr val="434343"/>
              </a:buClr>
              <a:buFont typeface="Arial"/>
              <a:buChar char="•"/>
            </a:pPr>
            <a:r>
              <a:rPr lang="en-US" sz="2000" b="0" strike="noStrike" spc="-1">
                <a:solidFill>
                  <a:schemeClr val="dk1"/>
                </a:solidFill>
                <a:latin typeface="Source Sans Pro Light"/>
                <a:ea typeface="Source Sans Pro Light"/>
              </a:rPr>
              <a:t>Marken </a:t>
            </a:r>
            <a:r>
              <a:rPr lang="en-US" sz="2000" b="0" strike="noStrike" spc="-1">
                <a:solidFill>
                  <a:schemeClr val="dk1"/>
                </a:solidFill>
                <a:latin typeface="Wingdings"/>
                <a:ea typeface="Source Sans Pro Light"/>
              </a:rPr>
              <a:t></a:t>
            </a:r>
            <a:r>
              <a:rPr lang="en-US" sz="2000" b="0" strike="noStrike" spc="-1">
                <a:solidFill>
                  <a:schemeClr val="dk1"/>
                </a:solidFill>
                <a:latin typeface="Source Sans Pro Light"/>
                <a:ea typeface="Source Sans Pro Light"/>
              </a:rPr>
              <a:t> kognitive Verhaltensweisen </a:t>
            </a:r>
            <a:r>
              <a:rPr lang="en-US" sz="1200" b="0" strike="noStrike" spc="-1">
                <a:solidFill>
                  <a:schemeClr val="dk1"/>
                </a:solidFill>
                <a:latin typeface="Source Sans Pro Light"/>
                <a:ea typeface="Source Sans Pro Light"/>
              </a:rPr>
              <a:t>(Fitzsimons  et al., 2008)</a:t>
            </a:r>
            <a:endParaRPr lang="de-DE" sz="1200" b="0" strike="noStrike" spc="-1">
              <a:solidFill>
                <a:srgbClr val="000000"/>
              </a:solidFill>
              <a:latin typeface="Calibri"/>
            </a:endParaRPr>
          </a:p>
        </p:txBody>
      </p:sp>
      <p:pic>
        <p:nvPicPr>
          <p:cNvPr id="366" name="Grafik 5" descr="Augen Silhouette"/>
          <p:cNvPicPr/>
          <p:nvPr/>
        </p:nvPicPr>
        <p:blipFill>
          <a:blip r:embed="rId7"/>
          <a:stretch/>
        </p:blipFill>
        <p:spPr>
          <a:xfrm>
            <a:off x="2116800" y="2251080"/>
            <a:ext cx="1488600" cy="1536120"/>
          </a:xfrm>
          <a:prstGeom prst="rect">
            <a:avLst/>
          </a:prstGeom>
          <a:ln w="0">
            <a:noFill/>
          </a:ln>
        </p:spPr>
      </p:pic>
      <p:pic>
        <p:nvPicPr>
          <p:cNvPr id="367" name="Grafik 36" descr="Gehirn Silhouette"/>
          <p:cNvPicPr/>
          <p:nvPr/>
        </p:nvPicPr>
        <p:blipFill>
          <a:blip r:embed="rId8"/>
          <a:stretch/>
        </p:blipFill>
        <p:spPr>
          <a:xfrm>
            <a:off x="7909920" y="2113920"/>
            <a:ext cx="1809000" cy="1955880"/>
          </a:xfrm>
          <a:prstGeom prst="rect">
            <a:avLst/>
          </a:prstGeom>
          <a:ln w="0">
            <a:noFill/>
          </a:ln>
        </p:spPr>
      </p:pic>
      <p:sp>
        <p:nvSpPr>
          <p:cNvPr id="368" name="Pfeil nach rechts 2"/>
          <p:cNvSpPr/>
          <p:nvPr/>
        </p:nvSpPr>
        <p:spPr>
          <a:xfrm>
            <a:off x="5051880" y="2761200"/>
            <a:ext cx="1796400" cy="514080"/>
          </a:xfrm>
          <a:prstGeom prst="rightArrow">
            <a:avLst>
              <a:gd name="adj1" fmla="val 50000"/>
              <a:gd name="adj2" fmla="val 50000"/>
            </a:avLst>
          </a:prstGeom>
          <a:solidFill>
            <a:srgbClr val="C30D1E"/>
          </a:solidFill>
          <a:ln>
            <a:solidFill>
              <a:srgbClr val="55050D"/>
            </a:solid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de-DE" sz="1800" b="0" strike="noStrike" spc="-1">
              <a:solidFill>
                <a:schemeClr val="lt1"/>
              </a:solidFill>
              <a:latin typeface="Calibri"/>
            </a:endParaRPr>
          </a:p>
        </p:txBody>
      </p:sp>
    </p:spTree>
  </p:cSld>
  <p:clrMapOvr>
    <a:masterClrMapping/>
  </p:clrMapOvr>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3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Raumdesign auf Kreativität?</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Hypothesen</a:t>
            </a:r>
            <a:endParaRPr lang="de-DE" sz="2000" b="0" strike="noStrike" spc="-1">
              <a:solidFill>
                <a:schemeClr val="dk1"/>
              </a:solidFill>
              <a:latin typeface="Calibri"/>
            </a:endParaRPr>
          </a:p>
        </p:txBody>
      </p:sp>
      <p:sp>
        <p:nvSpPr>
          <p:cNvPr id="370" name="Oval 73"/>
          <p:cNvSpPr/>
          <p:nvPr/>
        </p:nvSpPr>
        <p:spPr>
          <a:xfrm>
            <a:off x="175320" y="3279600"/>
            <a:ext cx="1454400" cy="1443240"/>
          </a:xfrm>
          <a:prstGeom prst="ellipse">
            <a:avLst/>
          </a:prstGeom>
          <a:solidFill>
            <a:schemeClr val="bg1"/>
          </a:solidFill>
          <a:ln w="57150">
            <a:solidFill>
              <a:srgbClr val="C50E1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de-DE" sz="1400" b="0" strike="noStrike" spc="-1">
              <a:solidFill>
                <a:srgbClr val="000000"/>
              </a:solidFill>
              <a:latin typeface="Calibri"/>
            </a:endParaRPr>
          </a:p>
        </p:txBody>
      </p:sp>
      <p:pic>
        <p:nvPicPr>
          <p:cNvPr id="371" name="Grafik 5" descr="Augen Silhouette"/>
          <p:cNvPicPr/>
          <p:nvPr/>
        </p:nvPicPr>
        <p:blipFill>
          <a:blip r:embed="rId3"/>
          <a:stretch/>
        </p:blipFill>
        <p:spPr>
          <a:xfrm>
            <a:off x="442080" y="3553200"/>
            <a:ext cx="913680" cy="913680"/>
          </a:xfrm>
          <a:prstGeom prst="rect">
            <a:avLst/>
          </a:prstGeom>
          <a:ln w="0">
            <a:noFill/>
          </a:ln>
        </p:spPr>
      </p:pic>
      <p:sp>
        <p:nvSpPr>
          <p:cNvPr id="372" name="Oval 74"/>
          <p:cNvSpPr/>
          <p:nvPr/>
        </p:nvSpPr>
        <p:spPr>
          <a:xfrm>
            <a:off x="10317960" y="3279600"/>
            <a:ext cx="1454400" cy="1443240"/>
          </a:xfrm>
          <a:prstGeom prst="ellipse">
            <a:avLst/>
          </a:prstGeom>
          <a:solidFill>
            <a:schemeClr val="bg1"/>
          </a:solidFill>
          <a:ln w="57150">
            <a:solidFill>
              <a:srgbClr val="C50E1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de-DE" sz="1400" b="0" strike="noStrike" spc="-1">
              <a:solidFill>
                <a:srgbClr val="000000"/>
              </a:solidFill>
              <a:latin typeface="Calibri"/>
            </a:endParaRPr>
          </a:p>
        </p:txBody>
      </p:sp>
      <p:grpSp>
        <p:nvGrpSpPr>
          <p:cNvPr id="373" name="Gruppieren 34"/>
          <p:cNvGrpSpPr/>
          <p:nvPr/>
        </p:nvGrpSpPr>
        <p:grpSpPr>
          <a:xfrm>
            <a:off x="10539720" y="3495600"/>
            <a:ext cx="1010520" cy="1010520"/>
            <a:chOff x="10539720" y="3495600"/>
            <a:chExt cx="1010520" cy="1010520"/>
          </a:xfrm>
        </p:grpSpPr>
        <p:pic>
          <p:nvPicPr>
            <p:cNvPr id="374" name="Grafik 36" descr="Gehirn Silhouette"/>
            <p:cNvPicPr/>
            <p:nvPr/>
          </p:nvPicPr>
          <p:blipFill>
            <a:blip r:embed="rId4"/>
            <a:stretch/>
          </p:blipFill>
          <p:spPr>
            <a:xfrm>
              <a:off x="10796040" y="3760920"/>
              <a:ext cx="496800" cy="497880"/>
            </a:xfrm>
            <a:prstGeom prst="rect">
              <a:avLst/>
            </a:prstGeom>
            <a:ln w="0">
              <a:noFill/>
            </a:ln>
          </p:spPr>
        </p:pic>
        <p:sp>
          <p:nvSpPr>
            <p:cNvPr id="375" name="Gerade Verbindung mit Pfeil 38"/>
            <p:cNvSpPr/>
            <p:nvPr/>
          </p:nvSpPr>
          <p:spPr>
            <a:xfrm flipV="1">
              <a:off x="11225160" y="3643560"/>
              <a:ext cx="177120" cy="176400"/>
            </a:xfrm>
            <a:custGeom>
              <a:avLst/>
              <a:gdLst>
                <a:gd name="textAreaLeft" fmla="*/ 0 w 177120"/>
                <a:gd name="textAreaRight" fmla="*/ 177480 w 177120"/>
                <a:gd name="textAreaTop" fmla="*/ 360 h 176400"/>
                <a:gd name="textAreaBottom" fmla="*/ 177120 h 176400"/>
              </a:gdLst>
              <a:ahLst/>
              <a:cxnLst/>
              <a:rect l="textAreaLeft" t="textAreaTop" r="textAreaRight" b="textAreaBottom"/>
              <a:pathLst>
                <a:path w="21600" h="21600">
                  <a:moveTo>
                    <a:pt x="0" y="0"/>
                  </a:moveTo>
                  <a:lnTo>
                    <a:pt x="21600" y="21600"/>
                  </a:lnTo>
                </a:path>
              </a:pathLst>
            </a:custGeom>
            <a:noFill/>
            <a:ln w="28575">
              <a:solidFill>
                <a:srgbClr val="4EBCE3"/>
              </a:solidFill>
              <a:tailEnd type="triangle" w="med" len="med"/>
            </a:ln>
          </p:spPr>
          <p:style>
            <a:lnRef idx="1">
              <a:schemeClr val="accent1"/>
            </a:lnRef>
            <a:fillRef idx="0">
              <a:schemeClr val="accent1"/>
            </a:fillRef>
            <a:effectRef idx="0">
              <a:schemeClr val="accent1"/>
            </a:effectRef>
            <a:fontRef idx="minor"/>
          </p:style>
          <p:txBody>
            <a:bodyPr lIns="90000" tIns="45000" rIns="90000" bIns="45000" anchor="t">
              <a:noAutofit/>
            </a:bodyPr>
            <a:lstStyle/>
            <a:p>
              <a:pPr defTabSz="914400">
                <a:lnSpc>
                  <a:spcPct val="100000"/>
                </a:lnSpc>
              </a:pPr>
              <a:endParaRPr lang="de-DE" sz="1800" b="0" strike="noStrike" spc="-1">
                <a:solidFill>
                  <a:srgbClr val="000000"/>
                </a:solidFill>
                <a:latin typeface="Calibri"/>
              </a:endParaRPr>
            </a:p>
          </p:txBody>
        </p:sp>
        <p:sp>
          <p:nvSpPr>
            <p:cNvPr id="376" name="Gerade Verbindung mit Pfeil 40"/>
            <p:cNvSpPr/>
            <p:nvPr/>
          </p:nvSpPr>
          <p:spPr>
            <a:xfrm flipV="1">
              <a:off x="11299680" y="4000320"/>
              <a:ext cx="250560" cy="360"/>
            </a:xfrm>
            <a:custGeom>
              <a:avLst/>
              <a:gdLst>
                <a:gd name="textAreaLeft" fmla="*/ 0 w 250560"/>
                <a:gd name="textAreaRight" fmla="*/ 250920 w 250560"/>
                <a:gd name="textAreaTop" fmla="*/ -360 h 360"/>
                <a:gd name="textAreaBottom" fmla="*/ 360 h 360"/>
              </a:gdLst>
              <a:ahLst/>
              <a:cxnLst/>
              <a:rect l="textAreaLeft" t="textAreaTop" r="textAreaRight" b="textAreaBottom"/>
              <a:pathLst>
                <a:path w="21600" h="21600">
                  <a:moveTo>
                    <a:pt x="0" y="0"/>
                  </a:moveTo>
                  <a:lnTo>
                    <a:pt x="21600" y="21600"/>
                  </a:lnTo>
                </a:path>
              </a:pathLst>
            </a:custGeom>
            <a:noFill/>
            <a:ln w="28575">
              <a:solidFill>
                <a:srgbClr val="7030A0"/>
              </a:solidFill>
              <a:tailEnd type="triangle" w="med" len="med"/>
            </a:ln>
          </p:spPr>
          <p:style>
            <a:lnRef idx="1">
              <a:schemeClr val="accent1"/>
            </a:lnRef>
            <a:fillRef idx="0">
              <a:schemeClr val="accent1"/>
            </a:fillRef>
            <a:effectRef idx="0">
              <a:schemeClr val="accent1"/>
            </a:effectRef>
            <a:fontRef idx="minor"/>
          </p:style>
          <p:txBody>
            <a:bodyPr lIns="90000" tIns="-44640" rIns="90000" bIns="-44640" anchor="t">
              <a:noAutofit/>
            </a:bodyPr>
            <a:lstStyle/>
            <a:p>
              <a:pPr defTabSz="914400">
                <a:lnSpc>
                  <a:spcPct val="100000"/>
                </a:lnSpc>
              </a:pPr>
              <a:endParaRPr lang="de-DE" sz="1800" b="0" strike="noStrike" spc="-1">
                <a:solidFill>
                  <a:srgbClr val="000000"/>
                </a:solidFill>
                <a:latin typeface="Calibri"/>
              </a:endParaRPr>
            </a:p>
          </p:txBody>
        </p:sp>
        <p:sp>
          <p:nvSpPr>
            <p:cNvPr id="377" name="Gerade Verbindung mit Pfeil 43"/>
            <p:cNvSpPr/>
            <p:nvPr/>
          </p:nvSpPr>
          <p:spPr>
            <a:xfrm flipV="1">
              <a:off x="11045160" y="3495600"/>
              <a:ext cx="360" cy="249840"/>
            </a:xfrm>
            <a:custGeom>
              <a:avLst/>
              <a:gdLst>
                <a:gd name="textAreaLeft" fmla="*/ 0 w 360"/>
                <a:gd name="textAreaRight" fmla="*/ 720 w 360"/>
                <a:gd name="textAreaTop" fmla="*/ 360 h 249840"/>
                <a:gd name="textAreaBottom" fmla="*/ 250560 h 249840"/>
              </a:gdLst>
              <a:ahLst/>
              <a:cxnLst/>
              <a:rect l="textAreaLeft" t="textAreaTop" r="textAreaRight" b="textAreaBottom"/>
              <a:pathLst>
                <a:path w="21600" h="21600">
                  <a:moveTo>
                    <a:pt x="0" y="0"/>
                  </a:moveTo>
                  <a:lnTo>
                    <a:pt x="21600" y="21600"/>
                  </a:lnTo>
                </a:path>
              </a:pathLst>
            </a:custGeom>
            <a:noFill/>
            <a:ln w="28575">
              <a:solidFill>
                <a:srgbClr val="F35866"/>
              </a:solidFill>
              <a:tailEnd type="triangle" w="med" len="med"/>
            </a:ln>
          </p:spPr>
          <p:style>
            <a:lnRef idx="1">
              <a:schemeClr val="accent1"/>
            </a:lnRef>
            <a:fillRef idx="0">
              <a:schemeClr val="accent1"/>
            </a:fillRef>
            <a:effectRef idx="0">
              <a:schemeClr val="accent1"/>
            </a:effectRef>
            <a:fontRef idx="minor"/>
          </p:style>
          <p:txBody>
            <a:bodyPr lIns="90000" tIns="45000" rIns="90000" bIns="45000" anchor="t">
              <a:noAutofit/>
            </a:bodyPr>
            <a:lstStyle/>
            <a:p>
              <a:pPr defTabSz="914400">
                <a:lnSpc>
                  <a:spcPct val="100000"/>
                </a:lnSpc>
              </a:pPr>
              <a:endParaRPr lang="de-DE" sz="1800" b="0" strike="noStrike" spc="-1">
                <a:solidFill>
                  <a:srgbClr val="000000"/>
                </a:solidFill>
                <a:latin typeface="Calibri"/>
              </a:endParaRPr>
            </a:p>
          </p:txBody>
        </p:sp>
        <p:sp>
          <p:nvSpPr>
            <p:cNvPr id="378" name="Gerade Verbindung mit Pfeil 45"/>
            <p:cNvSpPr/>
            <p:nvPr/>
          </p:nvSpPr>
          <p:spPr>
            <a:xfrm flipH="1" flipV="1">
              <a:off x="10687320" y="3643560"/>
              <a:ext cx="176040" cy="176400"/>
            </a:xfrm>
            <a:custGeom>
              <a:avLst/>
              <a:gdLst>
                <a:gd name="textAreaLeft" fmla="*/ -360 w 176040"/>
                <a:gd name="textAreaRight" fmla="*/ 176040 w 176040"/>
                <a:gd name="textAreaTop" fmla="*/ 360 h 176400"/>
                <a:gd name="textAreaBottom" fmla="*/ 177120 h 176400"/>
              </a:gdLst>
              <a:ahLst/>
              <a:cxnLst/>
              <a:rect l="textAreaLeft" t="textAreaTop" r="textAreaRight" b="textAreaBottom"/>
              <a:pathLst>
                <a:path w="21600" h="21600">
                  <a:moveTo>
                    <a:pt x="0" y="0"/>
                  </a:moveTo>
                  <a:lnTo>
                    <a:pt x="21600" y="21600"/>
                  </a:lnTo>
                </a:path>
              </a:pathLst>
            </a:custGeom>
            <a:noFill/>
            <a:ln w="28575">
              <a:solidFill>
                <a:srgbClr val="73FB79"/>
              </a:solidFill>
              <a:tailEnd type="triangle" w="med" len="med"/>
            </a:ln>
          </p:spPr>
          <p:style>
            <a:lnRef idx="1">
              <a:schemeClr val="accent1"/>
            </a:lnRef>
            <a:fillRef idx="0">
              <a:schemeClr val="accent1"/>
            </a:fillRef>
            <a:effectRef idx="0">
              <a:schemeClr val="accent1"/>
            </a:effectRef>
            <a:fontRef idx="minor"/>
          </p:style>
          <p:txBody>
            <a:bodyPr lIns="90000" tIns="45000" rIns="90000" bIns="45000" anchor="t">
              <a:noAutofit/>
            </a:bodyPr>
            <a:lstStyle/>
            <a:p>
              <a:pPr defTabSz="914400">
                <a:lnSpc>
                  <a:spcPct val="100000"/>
                </a:lnSpc>
              </a:pPr>
              <a:endParaRPr lang="de-DE" sz="1800" b="0" strike="noStrike" spc="-1">
                <a:solidFill>
                  <a:srgbClr val="000000"/>
                </a:solidFill>
                <a:latin typeface="Calibri"/>
              </a:endParaRPr>
            </a:p>
          </p:txBody>
        </p:sp>
        <p:sp>
          <p:nvSpPr>
            <p:cNvPr id="379" name="Gerade Verbindung mit Pfeil 47"/>
            <p:cNvSpPr/>
            <p:nvPr/>
          </p:nvSpPr>
          <p:spPr>
            <a:xfrm flipH="1" flipV="1">
              <a:off x="10539360" y="4000320"/>
              <a:ext cx="249480" cy="360"/>
            </a:xfrm>
            <a:custGeom>
              <a:avLst/>
              <a:gdLst>
                <a:gd name="textAreaLeft" fmla="*/ -360 w 249480"/>
                <a:gd name="textAreaRight" fmla="*/ 249480 w 249480"/>
                <a:gd name="textAreaTop" fmla="*/ -360 h 360"/>
                <a:gd name="textAreaBottom" fmla="*/ 360 h 360"/>
              </a:gdLst>
              <a:ahLst/>
              <a:cxnLst/>
              <a:rect l="textAreaLeft" t="textAreaTop" r="textAreaRight" b="textAreaBottom"/>
              <a:pathLst>
                <a:path w="21600" h="21600">
                  <a:moveTo>
                    <a:pt x="0" y="0"/>
                  </a:moveTo>
                  <a:lnTo>
                    <a:pt x="21600" y="21600"/>
                  </a:lnTo>
                </a:path>
              </a:pathLst>
            </a:custGeom>
            <a:noFill/>
            <a:ln w="28575">
              <a:solidFill>
                <a:srgbClr val="D883FF"/>
              </a:solidFill>
              <a:tailEnd type="triangle" w="med" len="med"/>
            </a:ln>
          </p:spPr>
          <p:style>
            <a:lnRef idx="1">
              <a:schemeClr val="accent1"/>
            </a:lnRef>
            <a:fillRef idx="0">
              <a:schemeClr val="accent1"/>
            </a:fillRef>
            <a:effectRef idx="0">
              <a:schemeClr val="accent1"/>
            </a:effectRef>
            <a:fontRef idx="minor"/>
          </p:style>
          <p:txBody>
            <a:bodyPr lIns="90000" tIns="-44640" rIns="90000" bIns="-44640" anchor="t">
              <a:noAutofit/>
            </a:bodyPr>
            <a:lstStyle/>
            <a:p>
              <a:pPr defTabSz="914400">
                <a:lnSpc>
                  <a:spcPct val="100000"/>
                </a:lnSpc>
              </a:pPr>
              <a:endParaRPr lang="de-DE" sz="1800" b="0" strike="noStrike" spc="-1">
                <a:solidFill>
                  <a:srgbClr val="000000"/>
                </a:solidFill>
                <a:latin typeface="Calibri"/>
              </a:endParaRPr>
            </a:p>
          </p:txBody>
        </p:sp>
        <p:sp>
          <p:nvSpPr>
            <p:cNvPr id="380" name="Gerade Verbindung mit Pfeil 48"/>
            <p:cNvSpPr/>
            <p:nvPr/>
          </p:nvSpPr>
          <p:spPr>
            <a:xfrm flipH="1">
              <a:off x="10687320" y="4181760"/>
              <a:ext cx="176040" cy="176400"/>
            </a:xfrm>
            <a:custGeom>
              <a:avLst/>
              <a:gdLst>
                <a:gd name="textAreaLeft" fmla="*/ -360 w 176040"/>
                <a:gd name="textAreaRight" fmla="*/ 176040 w 176040"/>
                <a:gd name="textAreaTop" fmla="*/ 0 h 176400"/>
                <a:gd name="textAreaBottom" fmla="*/ 176760 h 176400"/>
              </a:gdLst>
              <a:ahLst/>
              <a:cxnLst/>
              <a:rect l="textAreaLeft" t="textAreaTop" r="textAreaRight" b="textAreaBottom"/>
              <a:pathLst>
                <a:path w="21600" h="21600">
                  <a:moveTo>
                    <a:pt x="0" y="0"/>
                  </a:moveTo>
                  <a:lnTo>
                    <a:pt x="21600" y="21600"/>
                  </a:lnTo>
                </a:path>
              </a:pathLst>
            </a:custGeom>
            <a:noFill/>
            <a:ln w="28575">
              <a:solidFill>
                <a:srgbClr val="0070C0"/>
              </a:solidFill>
              <a:tailEnd type="triangle" w="med" len="med"/>
            </a:ln>
          </p:spPr>
          <p:style>
            <a:lnRef idx="1">
              <a:schemeClr val="accent1"/>
            </a:lnRef>
            <a:fillRef idx="0">
              <a:schemeClr val="accent1"/>
            </a:fillRef>
            <a:effectRef idx="0">
              <a:schemeClr val="accent1"/>
            </a:effectRef>
            <a:fontRef idx="minor"/>
          </p:style>
          <p:txBody>
            <a:bodyPr lIns="90000" tIns="45000" rIns="90000" bIns="45000" anchor="t">
              <a:noAutofit/>
            </a:bodyPr>
            <a:lstStyle/>
            <a:p>
              <a:pPr defTabSz="914400">
                <a:lnSpc>
                  <a:spcPct val="100000"/>
                </a:lnSpc>
              </a:pPr>
              <a:endParaRPr lang="de-DE" sz="1800" b="0" strike="noStrike" spc="-1">
                <a:solidFill>
                  <a:srgbClr val="000000"/>
                </a:solidFill>
                <a:latin typeface="Calibri"/>
              </a:endParaRPr>
            </a:p>
          </p:txBody>
        </p:sp>
        <p:sp>
          <p:nvSpPr>
            <p:cNvPr id="381" name="Gerade Verbindung mit Pfeil 49"/>
            <p:cNvSpPr/>
            <p:nvPr/>
          </p:nvSpPr>
          <p:spPr>
            <a:xfrm>
              <a:off x="11045160" y="4256280"/>
              <a:ext cx="360" cy="249840"/>
            </a:xfrm>
            <a:custGeom>
              <a:avLst/>
              <a:gdLst>
                <a:gd name="textAreaLeft" fmla="*/ 0 w 360"/>
                <a:gd name="textAreaRight" fmla="*/ 720 w 360"/>
                <a:gd name="textAreaTop" fmla="*/ 0 h 249840"/>
                <a:gd name="textAreaBottom" fmla="*/ 250200 h 249840"/>
              </a:gdLst>
              <a:ahLst/>
              <a:cxnLst/>
              <a:rect l="textAreaLeft" t="textAreaTop" r="textAreaRight" b="textAreaBottom"/>
              <a:pathLst>
                <a:path w="21600" h="21600">
                  <a:moveTo>
                    <a:pt x="0" y="0"/>
                  </a:moveTo>
                  <a:lnTo>
                    <a:pt x="21600" y="21600"/>
                  </a:lnTo>
                </a:path>
              </a:pathLst>
            </a:custGeom>
            <a:noFill/>
            <a:ln w="28575">
              <a:solidFill>
                <a:srgbClr val="FF2600"/>
              </a:solidFill>
              <a:tailEnd type="triangle" w="med" len="med"/>
            </a:ln>
          </p:spPr>
          <p:style>
            <a:lnRef idx="1">
              <a:schemeClr val="accent1"/>
            </a:lnRef>
            <a:fillRef idx="0">
              <a:schemeClr val="accent1"/>
            </a:fillRef>
            <a:effectRef idx="0">
              <a:schemeClr val="accent1"/>
            </a:effectRef>
            <a:fontRef idx="minor"/>
          </p:style>
          <p:txBody>
            <a:bodyPr lIns="90000" tIns="45000" rIns="90000" bIns="45000" anchor="t">
              <a:noAutofit/>
            </a:bodyPr>
            <a:lstStyle/>
            <a:p>
              <a:pPr defTabSz="914400">
                <a:lnSpc>
                  <a:spcPct val="100000"/>
                </a:lnSpc>
              </a:pPr>
              <a:endParaRPr lang="de-DE" sz="1800" b="0" strike="noStrike" spc="-1">
                <a:solidFill>
                  <a:srgbClr val="000000"/>
                </a:solidFill>
                <a:latin typeface="Calibri"/>
              </a:endParaRPr>
            </a:p>
          </p:txBody>
        </p:sp>
        <p:sp>
          <p:nvSpPr>
            <p:cNvPr id="382" name="Gerade Verbindung mit Pfeil 50"/>
            <p:cNvSpPr/>
            <p:nvPr/>
          </p:nvSpPr>
          <p:spPr>
            <a:xfrm>
              <a:off x="11225160" y="4181760"/>
              <a:ext cx="177120" cy="176400"/>
            </a:xfrm>
            <a:custGeom>
              <a:avLst/>
              <a:gdLst>
                <a:gd name="textAreaLeft" fmla="*/ 0 w 177120"/>
                <a:gd name="textAreaRight" fmla="*/ 177480 w 177120"/>
                <a:gd name="textAreaTop" fmla="*/ 0 h 176400"/>
                <a:gd name="textAreaBottom" fmla="*/ 176760 h 176400"/>
              </a:gdLst>
              <a:ahLst/>
              <a:cxnLst/>
              <a:rect l="textAreaLeft" t="textAreaTop" r="textAreaRight" b="textAreaBottom"/>
              <a:pathLst>
                <a:path w="21600" h="21600">
                  <a:moveTo>
                    <a:pt x="0" y="0"/>
                  </a:moveTo>
                  <a:lnTo>
                    <a:pt x="21600" y="21600"/>
                  </a:lnTo>
                </a:path>
              </a:pathLst>
            </a:custGeom>
            <a:noFill/>
            <a:ln w="28575">
              <a:solidFill>
                <a:srgbClr val="FFC000"/>
              </a:solidFill>
              <a:tailEnd type="triangle" w="med" len="med"/>
            </a:ln>
          </p:spPr>
          <p:style>
            <a:lnRef idx="1">
              <a:schemeClr val="accent1"/>
            </a:lnRef>
            <a:fillRef idx="0">
              <a:schemeClr val="accent1"/>
            </a:fillRef>
            <a:effectRef idx="0">
              <a:schemeClr val="accent1"/>
            </a:effectRef>
            <a:fontRef idx="minor"/>
          </p:style>
          <p:txBody>
            <a:bodyPr lIns="90000" tIns="45000" rIns="90000" bIns="45000" anchor="t">
              <a:noAutofit/>
            </a:bodyPr>
            <a:lstStyle/>
            <a:p>
              <a:pPr defTabSz="914400">
                <a:lnSpc>
                  <a:spcPct val="100000"/>
                </a:lnSpc>
              </a:pPr>
              <a:endParaRPr lang="de-DE" sz="1800" b="0" strike="noStrike" spc="-1">
                <a:solidFill>
                  <a:srgbClr val="000000"/>
                </a:solidFill>
                <a:latin typeface="Calibri"/>
              </a:endParaRPr>
            </a:p>
          </p:txBody>
        </p:sp>
      </p:grpSp>
      <p:pic>
        <p:nvPicPr>
          <p:cNvPr id="383" name="Grafik 37" descr="Ein Bild, das Im Haus, Inneneinrichtung, Mobiliar, Zimmer enthält.&#10;&#10;Automatisch generierte Beschreibung"/>
          <p:cNvPicPr/>
          <p:nvPr/>
        </p:nvPicPr>
        <p:blipFill>
          <a:blip r:embed="rId5"/>
          <a:stretch/>
        </p:blipFill>
        <p:spPr>
          <a:xfrm>
            <a:off x="3154680" y="1303200"/>
            <a:ext cx="2396520" cy="2476800"/>
          </a:xfrm>
          <a:prstGeom prst="rect">
            <a:avLst/>
          </a:prstGeom>
          <a:ln w="0">
            <a:noFill/>
          </a:ln>
        </p:spPr>
      </p:pic>
      <p:pic>
        <p:nvPicPr>
          <p:cNvPr id="384" name="Grafik 38" descr="Ein Bild, das Mobiliar, Im Haus, Wand, Tisch enthält.&#10;&#10;Automatisch generierte Beschreibung"/>
          <p:cNvPicPr/>
          <p:nvPr/>
        </p:nvPicPr>
        <p:blipFill>
          <a:blip r:embed="rId6"/>
          <a:stretch/>
        </p:blipFill>
        <p:spPr>
          <a:xfrm>
            <a:off x="5745960" y="1278720"/>
            <a:ext cx="2396520" cy="2476800"/>
          </a:xfrm>
          <a:prstGeom prst="rect">
            <a:avLst/>
          </a:prstGeom>
          <a:ln w="0">
            <a:noFill/>
          </a:ln>
        </p:spPr>
      </p:pic>
      <p:pic>
        <p:nvPicPr>
          <p:cNvPr id="385" name="Grafik 39" descr="Ein Bild, das Im Haus, Inneneinrichtung, Vase, Wand enthält.&#10;&#10;Automatisch generierte Beschreibung"/>
          <p:cNvPicPr/>
          <p:nvPr/>
        </p:nvPicPr>
        <p:blipFill>
          <a:blip r:embed="rId7"/>
          <a:stretch/>
        </p:blipFill>
        <p:spPr>
          <a:xfrm>
            <a:off x="6151320" y="3947400"/>
            <a:ext cx="1662120" cy="1717560"/>
          </a:xfrm>
          <a:prstGeom prst="rect">
            <a:avLst/>
          </a:prstGeom>
          <a:ln w="0">
            <a:noFill/>
          </a:ln>
        </p:spPr>
      </p:pic>
      <p:pic>
        <p:nvPicPr>
          <p:cNvPr id="386" name="Grafik 36" descr="Ein Bild, das Mobiliar, Inneneinrichtung, Esstisch, Zimmer enthält.&#10;&#10;Automatisch generierte Beschreibung"/>
          <p:cNvPicPr/>
          <p:nvPr/>
        </p:nvPicPr>
        <p:blipFill>
          <a:blip r:embed="rId8"/>
          <a:stretch/>
        </p:blipFill>
        <p:spPr>
          <a:xfrm>
            <a:off x="3521880" y="3947400"/>
            <a:ext cx="1661760" cy="1717560"/>
          </a:xfrm>
          <a:prstGeom prst="rect">
            <a:avLst/>
          </a:prstGeom>
          <a:ln w="0">
            <a:noFill/>
          </a:ln>
        </p:spPr>
      </p:pic>
      <p:sp>
        <p:nvSpPr>
          <p:cNvPr id="387" name="Kreuz 22"/>
          <p:cNvSpPr/>
          <p:nvPr/>
        </p:nvSpPr>
        <p:spPr>
          <a:xfrm>
            <a:off x="1371960" y="1739520"/>
            <a:ext cx="1587960" cy="1554840"/>
          </a:xfrm>
          <a:prstGeom prst="plus">
            <a:avLst>
              <a:gd name="adj" fmla="val 36050"/>
            </a:avLst>
          </a:prstGeom>
          <a:solidFill>
            <a:schemeClr val="accent6"/>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de-DE" sz="1800" b="0" strike="noStrike" spc="-1">
              <a:solidFill>
                <a:schemeClr val="lt1"/>
              </a:solidFill>
              <a:latin typeface="Calibri"/>
            </a:endParaRPr>
          </a:p>
        </p:txBody>
      </p:sp>
      <p:sp>
        <p:nvSpPr>
          <p:cNvPr id="388" name="Rechteck 13"/>
          <p:cNvSpPr/>
          <p:nvPr/>
        </p:nvSpPr>
        <p:spPr>
          <a:xfrm>
            <a:off x="5981760" y="2273760"/>
            <a:ext cx="1924560" cy="394560"/>
          </a:xfrm>
          <a:prstGeom prst="rect">
            <a:avLst/>
          </a:prstGeom>
          <a:solidFill>
            <a:schemeClr val="bg1"/>
          </a:solid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2000" b="0" strike="noStrike" spc="-1">
                <a:solidFill>
                  <a:srgbClr val="000000"/>
                </a:solidFill>
                <a:latin typeface="Source Sans Pro Light"/>
                <a:ea typeface="Source Sans Pro Light"/>
              </a:rPr>
              <a:t>High-tech Design</a:t>
            </a:r>
            <a:endParaRPr lang="de-DE" sz="2000" b="0" strike="noStrike" spc="-1">
              <a:solidFill>
                <a:srgbClr val="000000"/>
              </a:solidFill>
              <a:latin typeface="Calibri"/>
            </a:endParaRPr>
          </a:p>
        </p:txBody>
      </p:sp>
      <p:sp>
        <p:nvSpPr>
          <p:cNvPr id="389" name="Rechteck 13"/>
          <p:cNvSpPr/>
          <p:nvPr/>
        </p:nvSpPr>
        <p:spPr>
          <a:xfrm>
            <a:off x="3770280" y="2298600"/>
            <a:ext cx="1337760" cy="394560"/>
          </a:xfrm>
          <a:prstGeom prst="rect">
            <a:avLst/>
          </a:prstGeom>
          <a:solidFill>
            <a:schemeClr val="bg1"/>
          </a:solid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2000" b="0" strike="noStrike" spc="-1">
                <a:solidFill>
                  <a:srgbClr val="000000"/>
                </a:solidFill>
                <a:latin typeface="Source Sans Pro Light"/>
                <a:ea typeface="Source Sans Pro Light"/>
              </a:rPr>
              <a:t>Pop Design</a:t>
            </a:r>
            <a:endParaRPr lang="de-DE" sz="2000" b="0" strike="noStrike" spc="-1">
              <a:solidFill>
                <a:srgbClr val="000000"/>
              </a:solidFill>
              <a:latin typeface="Calibri"/>
            </a:endParaRPr>
          </a:p>
        </p:txBody>
      </p:sp>
      <p:sp>
        <p:nvSpPr>
          <p:cNvPr id="390" name="Rechteck 13"/>
          <p:cNvSpPr/>
          <p:nvPr/>
        </p:nvSpPr>
        <p:spPr>
          <a:xfrm>
            <a:off x="5921280" y="4606920"/>
            <a:ext cx="2209680" cy="394560"/>
          </a:xfrm>
          <a:prstGeom prst="rect">
            <a:avLst/>
          </a:prstGeom>
          <a:solidFill>
            <a:schemeClr val="bg1"/>
          </a:solid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2000" b="0" strike="noStrike" spc="-1">
                <a:solidFill>
                  <a:srgbClr val="000000"/>
                </a:solidFill>
                <a:latin typeface="Source Sans Pro Light"/>
                <a:ea typeface="Source Sans Pro Light"/>
              </a:rPr>
              <a:t>Hollywood Regency</a:t>
            </a:r>
            <a:endParaRPr lang="de-DE" sz="2000" b="0" strike="noStrike" spc="-1">
              <a:solidFill>
                <a:srgbClr val="000000"/>
              </a:solidFill>
              <a:latin typeface="Calibri"/>
            </a:endParaRPr>
          </a:p>
        </p:txBody>
      </p:sp>
      <p:sp>
        <p:nvSpPr>
          <p:cNvPr id="391" name="Rechteck 13"/>
          <p:cNvSpPr/>
          <p:nvPr/>
        </p:nvSpPr>
        <p:spPr>
          <a:xfrm>
            <a:off x="3135960" y="4606920"/>
            <a:ext cx="2642400" cy="394560"/>
          </a:xfrm>
          <a:prstGeom prst="rect">
            <a:avLst/>
          </a:prstGeom>
          <a:solidFill>
            <a:schemeClr val="bg1"/>
          </a:solid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gn="ctr" defTabSz="914400">
              <a:lnSpc>
                <a:spcPct val="100000"/>
              </a:lnSpc>
            </a:pPr>
            <a:r>
              <a:rPr lang="en-US" sz="2000" b="0" strike="noStrike" spc="-1">
                <a:solidFill>
                  <a:srgbClr val="000000"/>
                </a:solidFill>
                <a:latin typeface="Source Sans Pro Light"/>
                <a:ea typeface="Source Sans Pro Light"/>
              </a:rPr>
              <a:t>Skandinavisches Design</a:t>
            </a:r>
            <a:endParaRPr lang="de-DE" sz="2000" b="0" strike="noStrike" spc="-1">
              <a:solidFill>
                <a:srgbClr val="000000"/>
              </a:solidFill>
              <a:latin typeface="Calibri"/>
            </a:endParaRPr>
          </a:p>
        </p:txBody>
      </p:sp>
      <p:pic>
        <p:nvPicPr>
          <p:cNvPr id="392" name="Grafik 30" descr="Fragezeichen mit einfarbiger Füllung"/>
          <p:cNvPicPr/>
          <p:nvPr/>
        </p:nvPicPr>
        <p:blipFill>
          <a:blip r:embed="rId9">
            <a:extLst>
              <a:ext uri="{96DAC541-7B7A-43D3-8B79-37D633B846F1}">
                <asvg:svgBlip xmlns:asvg="http://schemas.microsoft.com/office/drawing/2016/SVG/main" r:embed="rId10"/>
              </a:ext>
            </a:extLst>
          </a:blip>
          <a:stretch/>
        </p:blipFill>
        <p:spPr>
          <a:xfrm>
            <a:off x="7835760" y="4305240"/>
            <a:ext cx="914040" cy="914040"/>
          </a:xfrm>
          <a:prstGeom prst="rect">
            <a:avLst/>
          </a:prstGeom>
          <a:ln w="0">
            <a:noFill/>
          </a:ln>
        </p:spPr>
      </p:pic>
      <p:pic>
        <p:nvPicPr>
          <p:cNvPr id="393" name="Grafik 31" descr="Fragezeichen mit einfarbiger Füllung"/>
          <p:cNvPicPr/>
          <p:nvPr/>
        </p:nvPicPr>
        <p:blipFill>
          <a:blip r:embed="rId9">
            <a:extLst>
              <a:ext uri="{96DAC541-7B7A-43D3-8B79-37D633B846F1}">
                <asvg:svgBlip xmlns:asvg="http://schemas.microsoft.com/office/drawing/2016/SVG/main" r:embed="rId10"/>
              </a:ext>
            </a:extLst>
          </a:blip>
          <a:stretch/>
        </p:blipFill>
        <p:spPr>
          <a:xfrm>
            <a:off x="2433960" y="4279320"/>
            <a:ext cx="914040" cy="914040"/>
          </a:xfrm>
          <a:prstGeom prst="rect">
            <a:avLst/>
          </a:prstGeom>
          <a:ln w="0">
            <a:noFill/>
          </a:ln>
        </p:spPr>
      </p:pic>
      <p:sp>
        <p:nvSpPr>
          <p:cNvPr id="394" name="Kreuz 23"/>
          <p:cNvSpPr/>
          <p:nvPr/>
        </p:nvSpPr>
        <p:spPr>
          <a:xfrm rot="5400000">
            <a:off x="8261640" y="1845000"/>
            <a:ext cx="1651680" cy="1263600"/>
          </a:xfrm>
          <a:prstGeom prst="plus">
            <a:avLst>
              <a:gd name="adj" fmla="val 50000"/>
            </a:avLst>
          </a:prstGeom>
          <a:solidFill>
            <a:schemeClr val="accent1"/>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de-DE" sz="1800" b="0" strike="noStrike" spc="-1">
              <a:solidFill>
                <a:schemeClr val="lt1"/>
              </a:solidFill>
              <a:latin typeface="Calibri"/>
            </a:endParaRPr>
          </a:p>
        </p:txBody>
      </p:sp>
    </p:spTree>
  </p:cSld>
  <p:clrMapOvr>
    <a:masterClrMapping/>
  </p:clrMapOvr>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370"/>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371"/>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372"/>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37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fill="hold" nodeType="clickEffect">
                                  <p:stCondLst>
                                    <p:cond delay="0"/>
                                  </p:stCondLst>
                                  <p:childTnLst>
                                    <p:set>
                                      <p:cBhvr>
                                        <p:cTn id="16" dur="1" fill="hold">
                                          <p:stCondLst>
                                            <p:cond delay="0"/>
                                          </p:stCondLst>
                                        </p:cTn>
                                        <p:tgtEl>
                                          <p:spTgt spid="38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fill="hold" nodeType="clickEffect">
                                  <p:stCondLst>
                                    <p:cond delay="0"/>
                                  </p:stCondLst>
                                  <p:childTnLst>
                                    <p:set>
                                      <p:cBhvr>
                                        <p:cTn id="20" dur="1" fill="hold">
                                          <p:stCondLst>
                                            <p:cond delay="0"/>
                                          </p:stCondLst>
                                        </p:cTn>
                                        <p:tgtEl>
                                          <p:spTgt spid="38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fill="hold" nodeType="clickEffect">
                                  <p:stCondLst>
                                    <p:cond delay="0"/>
                                  </p:stCondLst>
                                  <p:childTnLst>
                                    <p:set>
                                      <p:cBhvr>
                                        <p:cTn id="24" dur="1" fill="hold">
                                          <p:stCondLst>
                                            <p:cond delay="0"/>
                                          </p:stCondLst>
                                        </p:cTn>
                                        <p:tgtEl>
                                          <p:spTgt spid="39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fill="hold" nodeType="clickEffect">
                                  <p:stCondLst>
                                    <p:cond delay="0"/>
                                  </p:stCondLst>
                                  <p:childTnLst>
                                    <p:set>
                                      <p:cBhvr>
                                        <p:cTn id="28" dur="1" fill="hold">
                                          <p:stCondLst>
                                            <p:cond delay="0"/>
                                          </p:stCondLst>
                                        </p:cTn>
                                        <p:tgtEl>
                                          <p:spTgt spid="3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PlaceHolder 1"/>
          <p:cNvSpPr>
            <a:spLocks noGrp="1"/>
          </p:cNvSpPr>
          <p:nvPr>
            <p:ph/>
          </p:nvPr>
        </p:nvSpPr>
        <p:spPr>
          <a:xfrm>
            <a:off x="555840" y="396720"/>
            <a:ext cx="943452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Raumdesign auf Kreativität?</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Kreativitätsmaß</a:t>
            </a:r>
            <a:endParaRPr lang="de-DE" sz="2000" b="0" strike="noStrike" spc="-1">
              <a:solidFill>
                <a:schemeClr val="dk1"/>
              </a:solidFill>
              <a:latin typeface="Calibri"/>
            </a:endParaRPr>
          </a:p>
        </p:txBody>
      </p:sp>
      <p:pic>
        <p:nvPicPr>
          <p:cNvPr id="396" name="Grafik 4"/>
          <p:cNvPicPr/>
          <p:nvPr/>
        </p:nvPicPr>
        <p:blipFill>
          <a:blip r:embed="rId3"/>
          <a:stretch/>
        </p:blipFill>
        <p:spPr>
          <a:xfrm>
            <a:off x="3689640" y="2502720"/>
            <a:ext cx="5758920" cy="3320280"/>
          </a:xfrm>
          <a:prstGeom prst="rect">
            <a:avLst/>
          </a:prstGeom>
          <a:ln w="0">
            <a:noFill/>
          </a:ln>
        </p:spPr>
      </p:pic>
      <p:sp>
        <p:nvSpPr>
          <p:cNvPr id="397" name="Rechteck 4"/>
          <p:cNvSpPr/>
          <p:nvPr/>
        </p:nvSpPr>
        <p:spPr>
          <a:xfrm>
            <a:off x="555840" y="1408320"/>
            <a:ext cx="11236320" cy="394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00000"/>
              </a:lnSpc>
            </a:pPr>
            <a:r>
              <a:rPr lang="de-DE" sz="2000" b="0" strike="noStrike" spc="-1">
                <a:solidFill>
                  <a:schemeClr val="dk1"/>
                </a:solidFill>
                <a:latin typeface="Source Sans Pro Light"/>
                <a:ea typeface="Source Sans Pro Light"/>
              </a:rPr>
              <a:t>Aufgabe für </a:t>
            </a:r>
            <a:r>
              <a:rPr lang="de-DE" sz="2000" b="1" strike="noStrike" spc="-1">
                <a:solidFill>
                  <a:srgbClr val="C00000"/>
                </a:solidFill>
                <a:latin typeface="Source Sans Pro Light"/>
                <a:ea typeface="Source Sans Pro Light"/>
              </a:rPr>
              <a:t>Divergentes Denken </a:t>
            </a:r>
            <a:r>
              <a:rPr lang="de-DE" sz="2000" b="0" strike="noStrike" spc="-1">
                <a:solidFill>
                  <a:schemeClr val="dk1"/>
                </a:solidFill>
                <a:latin typeface="Source Sans Pro Light"/>
                <a:ea typeface="Source Sans Pro Light"/>
              </a:rPr>
              <a:t>( kreative Denkweise) </a:t>
            </a:r>
            <a:r>
              <a:rPr lang="de-DE" sz="2000" b="0" strike="noStrike" spc="-1">
                <a:solidFill>
                  <a:schemeClr val="dk1"/>
                </a:solidFill>
                <a:latin typeface="Wingdings"/>
                <a:ea typeface="Source Sans Pro Light"/>
              </a:rPr>
              <a:t></a:t>
            </a:r>
            <a:r>
              <a:rPr lang="de-DE" sz="2000" b="0" strike="noStrike" spc="-1">
                <a:solidFill>
                  <a:schemeClr val="dk1"/>
                </a:solidFill>
                <a:latin typeface="Source Sans Pro Light"/>
                <a:ea typeface="Source Sans Pro Light"/>
              </a:rPr>
              <a:t> </a:t>
            </a:r>
            <a:r>
              <a:rPr lang="de-DE" sz="2000" b="1" strike="noStrike" spc="-1">
                <a:solidFill>
                  <a:srgbClr val="C00000"/>
                </a:solidFill>
                <a:latin typeface="Source Sans Pro Light"/>
                <a:ea typeface="Source Sans Pro Light"/>
              </a:rPr>
              <a:t>Alternative Uses Task  </a:t>
            </a:r>
            <a:endParaRPr lang="de-DE" sz="2000" b="0" strike="noStrike" spc="-1">
              <a:solidFill>
                <a:srgbClr val="000000"/>
              </a:solidFill>
              <a:latin typeface="Calibri"/>
            </a:endParaRPr>
          </a:p>
        </p:txBody>
      </p:sp>
    </p:spTree>
  </p:cSld>
  <p:clrMapOvr>
    <a:masterClrMapping/>
  </p:clrMapOvr>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3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PlaceHolder 1"/>
          <p:cNvSpPr>
            <a:spLocks noGrp="1"/>
          </p:cNvSpPr>
          <p:nvPr>
            <p:ph/>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en-DE" sz="2400" b="0" strike="noStrike" spc="-1">
                <a:solidFill>
                  <a:srgbClr val="C40D1E"/>
                </a:solidFill>
                <a:latin typeface="Arial"/>
              </a:rPr>
              <a:t>Outline: Kick-Off</a:t>
            </a:r>
            <a:endParaRPr lang="de-DE" sz="2400" b="0" strike="noStrike" spc="-1">
              <a:solidFill>
                <a:schemeClr val="dk1"/>
              </a:solidFill>
              <a:latin typeface="Calibri"/>
            </a:endParaRPr>
          </a:p>
        </p:txBody>
      </p:sp>
      <p:graphicFrame>
        <p:nvGraphicFramePr>
          <p:cNvPr id="66" name="Table 9"/>
          <p:cNvGraphicFramePr/>
          <p:nvPr/>
        </p:nvGraphicFramePr>
        <p:xfrm>
          <a:off x="546480" y="1333440"/>
          <a:ext cx="9626040" cy="4402440"/>
        </p:xfrm>
        <a:graphic>
          <a:graphicData uri="http://schemas.openxmlformats.org/drawingml/2006/table">
            <a:tbl>
              <a:tblPr/>
              <a:tblGrid>
                <a:gridCol w="7179480">
                  <a:extLst>
                    <a:ext uri="{9D8B030D-6E8A-4147-A177-3AD203B41FA5}">
                      <a16:colId xmlns:a16="http://schemas.microsoft.com/office/drawing/2014/main" val="20000"/>
                    </a:ext>
                  </a:extLst>
                </a:gridCol>
                <a:gridCol w="1369440">
                  <a:extLst>
                    <a:ext uri="{9D8B030D-6E8A-4147-A177-3AD203B41FA5}">
                      <a16:colId xmlns:a16="http://schemas.microsoft.com/office/drawing/2014/main" val="20001"/>
                    </a:ext>
                  </a:extLst>
                </a:gridCol>
                <a:gridCol w="1076760">
                  <a:extLst>
                    <a:ext uri="{9D8B030D-6E8A-4147-A177-3AD203B41FA5}">
                      <a16:colId xmlns:a16="http://schemas.microsoft.com/office/drawing/2014/main" val="20002"/>
                    </a:ext>
                  </a:extLst>
                </a:gridCol>
              </a:tblGrid>
              <a:tr h="385920">
                <a:tc>
                  <a:txBody>
                    <a:bodyPr/>
                    <a:lstStyle/>
                    <a:p>
                      <a:pPr defTabSz="914400">
                        <a:lnSpc>
                          <a:spcPct val="100000"/>
                        </a:lnSpc>
                      </a:pPr>
                      <a:r>
                        <a:rPr lang="en-DE" sz="1600" b="1" strike="noStrike" spc="-1">
                          <a:solidFill>
                            <a:schemeClr val="lt2">
                              <a:lumMod val="10000"/>
                            </a:schemeClr>
                          </a:solidFill>
                          <a:latin typeface="Arial"/>
                        </a:rPr>
                        <a:t>Thema</a:t>
                      </a:r>
                      <a:endParaRPr lang="de-DE" sz="1600" b="0" strike="noStrike" spc="-1">
                        <a:solidFill>
                          <a:srgbClr val="000000"/>
                        </a:solidFill>
                        <a:latin typeface="Calibri"/>
                      </a:endParaRPr>
                    </a:p>
                  </a:txBody>
                  <a:tcPr anchor="ctr">
                    <a:lnL w="12240">
                      <a:noFill/>
                      <a:prstDash val="solid"/>
                    </a:lnL>
                    <a:lnR w="12240">
                      <a:noFill/>
                      <a:prstDash val="solid"/>
                    </a:lnR>
                    <a:lnT w="12240">
                      <a:noFill/>
                      <a:prstDash val="solid"/>
                    </a:lnT>
                    <a:lnB w="12240">
                      <a:solidFill>
                        <a:srgbClr val="434343"/>
                      </a:solidFill>
                      <a:prstDash val="solid"/>
                    </a:lnB>
                    <a:noFill/>
                  </a:tcPr>
                </a:tc>
                <a:tc>
                  <a:txBody>
                    <a:bodyPr/>
                    <a:lstStyle/>
                    <a:p>
                      <a:pPr algn="ctr" defTabSz="914400">
                        <a:lnSpc>
                          <a:spcPct val="100000"/>
                        </a:lnSpc>
                      </a:pPr>
                      <a:r>
                        <a:rPr lang="en-DE" sz="1600" b="1" strike="noStrike" spc="-1">
                          <a:solidFill>
                            <a:schemeClr val="lt2">
                              <a:lumMod val="10000"/>
                            </a:schemeClr>
                          </a:solidFill>
                          <a:latin typeface="Arial"/>
                        </a:rPr>
                        <a:t>Dauer</a:t>
                      </a:r>
                      <a:br>
                        <a:rPr sz="1600"/>
                      </a:br>
                      <a:r>
                        <a:rPr lang="en-DE" sz="1600" b="1" strike="noStrike" spc="-1">
                          <a:solidFill>
                            <a:schemeClr val="lt2">
                              <a:lumMod val="10000"/>
                            </a:schemeClr>
                          </a:solidFill>
                          <a:latin typeface="Arial"/>
                        </a:rPr>
                        <a:t>in Min.</a:t>
                      </a:r>
                      <a:endParaRPr lang="de-DE" sz="1600" b="0" strike="noStrike" spc="-1">
                        <a:solidFill>
                          <a:srgbClr val="000000"/>
                        </a:solidFill>
                        <a:latin typeface="Calibri"/>
                      </a:endParaRPr>
                    </a:p>
                  </a:txBody>
                  <a:tcPr anchor="ctr">
                    <a:lnL w="12240">
                      <a:noFill/>
                      <a:prstDash val="solid"/>
                    </a:lnL>
                    <a:lnR w="12240">
                      <a:noFill/>
                      <a:prstDash val="solid"/>
                    </a:lnR>
                    <a:lnT w="12240">
                      <a:noFill/>
                      <a:prstDash val="solid"/>
                    </a:lnT>
                    <a:lnB w="12240">
                      <a:solidFill>
                        <a:srgbClr val="434343"/>
                      </a:solidFill>
                      <a:prstDash val="solid"/>
                    </a:lnB>
                    <a:noFill/>
                  </a:tcPr>
                </a:tc>
                <a:tc>
                  <a:txBody>
                    <a:bodyPr/>
                    <a:lstStyle/>
                    <a:p>
                      <a:pPr algn="ctr" defTabSz="914400">
                        <a:lnSpc>
                          <a:spcPct val="100000"/>
                        </a:lnSpc>
                        <a:tabLst>
                          <a:tab pos="0" algn="l"/>
                        </a:tabLst>
                      </a:pPr>
                      <a:r>
                        <a:rPr lang="en-DE" sz="1600" b="1" strike="noStrike" spc="-1">
                          <a:solidFill>
                            <a:srgbClr val="000000"/>
                          </a:solidFill>
                          <a:latin typeface="Arial"/>
                        </a:rPr>
                        <a:t>Zeit</a:t>
                      </a:r>
                      <a:endParaRPr lang="de-DE" sz="16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solidFill>
                        <a:srgbClr val="434343"/>
                      </a:solidFill>
                      <a:prstDash val="solid"/>
                    </a:lnB>
                    <a:noFill/>
                  </a:tcPr>
                </a:tc>
                <a:extLst>
                  <a:ext uri="{0D108BD9-81ED-4DB2-BD59-A6C34878D82A}">
                    <a16:rowId xmlns:a16="http://schemas.microsoft.com/office/drawing/2014/main" val="10000"/>
                  </a:ext>
                </a:extLst>
              </a:tr>
              <a:tr h="385920">
                <a:tc>
                  <a:txBody>
                    <a:bodyPr/>
                    <a:lstStyle/>
                    <a:p>
                      <a:pPr defTabSz="914400">
                        <a:lnSpc>
                          <a:spcPct val="100000"/>
                        </a:lnSpc>
                      </a:pPr>
                      <a:r>
                        <a:rPr lang="en-GB" sz="1600" b="0" strike="noStrike" spc="-1">
                          <a:solidFill>
                            <a:schemeClr val="lt2">
                              <a:lumMod val="10000"/>
                            </a:schemeClr>
                          </a:solidFill>
                          <a:latin typeface="Arial"/>
                        </a:rPr>
                        <a:t>Begrüßung</a:t>
                      </a:r>
                      <a:endParaRPr lang="de-DE" sz="1600" b="0" strike="noStrike" spc="-1">
                        <a:solidFill>
                          <a:srgbClr val="000000"/>
                        </a:solidFill>
                        <a:latin typeface="Calibri"/>
                      </a:endParaRPr>
                    </a:p>
                  </a:txBody>
                  <a:tcPr marL="9360" marR="9360" anchor="b">
                    <a:lnL w="12240">
                      <a:noFill/>
                      <a:prstDash val="solid"/>
                    </a:lnL>
                    <a:lnR w="12240">
                      <a:noFill/>
                      <a:prstDash val="solid"/>
                    </a:lnR>
                    <a:lnT w="12240">
                      <a:solidFill>
                        <a:srgbClr val="434343"/>
                      </a:solid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5</a:t>
                      </a:r>
                      <a:endParaRPr lang="de-DE" sz="1600" b="0" strike="noStrike" spc="-1">
                        <a:solidFill>
                          <a:srgbClr val="000000"/>
                        </a:solidFill>
                        <a:latin typeface="Calibri"/>
                      </a:endParaRPr>
                    </a:p>
                  </a:txBody>
                  <a:tcPr anchor="ctr">
                    <a:lnL w="12240">
                      <a:noFill/>
                      <a:prstDash val="solid"/>
                    </a:lnL>
                    <a:lnR w="12240">
                      <a:noFill/>
                      <a:prstDash val="solid"/>
                    </a:lnR>
                    <a:lnT w="12240">
                      <a:solidFill>
                        <a:srgbClr val="434343"/>
                      </a:solidFill>
                      <a:prstDash val="solid"/>
                    </a:lnT>
                    <a:lnB w="12240">
                      <a:noFill/>
                      <a:prstDash val="solid"/>
                    </a:lnB>
                    <a:noFill/>
                  </a:tcPr>
                </a:tc>
                <a:tc>
                  <a:txBody>
                    <a:bodyPr/>
                    <a:lstStyle/>
                    <a:p>
                      <a:pPr algn="ctr" defTabSz="914400">
                        <a:lnSpc>
                          <a:spcPct val="100000"/>
                        </a:lnSpc>
                        <a:tabLst>
                          <a:tab pos="0" algn="l"/>
                        </a:tabLst>
                      </a:pPr>
                      <a:r>
                        <a:rPr lang="en-DE" sz="1600" b="0" strike="noStrike" spc="-1">
                          <a:solidFill>
                            <a:schemeClr val="lt2">
                              <a:lumMod val="10000"/>
                            </a:schemeClr>
                          </a:solidFill>
                          <a:latin typeface="Arial"/>
                        </a:rPr>
                        <a:t>12:00</a:t>
                      </a:r>
                      <a:endParaRPr lang="de-DE" sz="1600" b="0" strike="noStrike" spc="-1">
                        <a:solidFill>
                          <a:srgbClr val="000000"/>
                        </a:solidFill>
                        <a:latin typeface="Calibri"/>
                      </a:endParaRPr>
                    </a:p>
                  </a:txBody>
                  <a:tcPr marL="9360" marR="9360" anchor="ctr">
                    <a:lnL w="12240">
                      <a:noFill/>
                      <a:prstDash val="solid"/>
                    </a:lnL>
                    <a:lnR w="12240">
                      <a:noFill/>
                      <a:prstDash val="solid"/>
                    </a:lnR>
                    <a:lnT w="12240">
                      <a:solidFill>
                        <a:srgbClr val="434343"/>
                      </a:solidFill>
                      <a:prstDash val="solid"/>
                    </a:lnT>
                    <a:lnB w="12240">
                      <a:noFill/>
                      <a:prstDash val="solid"/>
                    </a:lnB>
                    <a:noFill/>
                  </a:tcPr>
                </a:tc>
                <a:extLst>
                  <a:ext uri="{0D108BD9-81ED-4DB2-BD59-A6C34878D82A}">
                    <a16:rowId xmlns:a16="http://schemas.microsoft.com/office/drawing/2014/main" val="10001"/>
                  </a:ext>
                </a:extLst>
              </a:tr>
              <a:tr h="385920">
                <a:tc>
                  <a:txBody>
                    <a:bodyPr/>
                    <a:lstStyle/>
                    <a:p>
                      <a:pPr defTabSz="914400">
                        <a:lnSpc>
                          <a:spcPct val="100000"/>
                        </a:lnSpc>
                      </a:pPr>
                      <a:r>
                        <a:rPr lang="en-GB" sz="1600" b="0" strike="noStrike" spc="-1">
                          <a:solidFill>
                            <a:schemeClr val="lt2">
                              <a:lumMod val="10000"/>
                            </a:schemeClr>
                          </a:solidFill>
                          <a:latin typeface="Arial"/>
                        </a:rPr>
                        <a:t>Kennenlernen</a:t>
                      </a:r>
                      <a:endParaRPr lang="de-DE" sz="1600" b="0" strike="noStrike" spc="-1">
                        <a:solidFill>
                          <a:srgbClr val="000000"/>
                        </a:solidFill>
                        <a:latin typeface="Calibri"/>
                      </a:endParaRPr>
                    </a:p>
                  </a:txBody>
                  <a:tcPr marL="9360" marR="9360" anchor="b">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15</a:t>
                      </a:r>
                      <a:endParaRPr lang="de-DE" sz="16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12:05</a:t>
                      </a:r>
                      <a:endParaRPr lang="de-DE" sz="16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2"/>
                  </a:ext>
                </a:extLst>
              </a:tr>
              <a:tr h="385920">
                <a:tc>
                  <a:txBody>
                    <a:bodyPr/>
                    <a:lstStyle/>
                    <a:p>
                      <a:pPr defTabSz="914400">
                        <a:lnSpc>
                          <a:spcPct val="100000"/>
                        </a:lnSpc>
                      </a:pPr>
                      <a:r>
                        <a:rPr lang="en-GB" sz="1600" b="0" strike="noStrike" spc="-1">
                          <a:solidFill>
                            <a:schemeClr val="lt2">
                              <a:lumMod val="10000"/>
                            </a:schemeClr>
                          </a:solidFill>
                          <a:latin typeface="Arial"/>
                        </a:rPr>
                        <a:t>Orga &amp; Ziele der Veranstaltung</a:t>
                      </a:r>
                      <a:endParaRPr lang="de-DE" sz="1600" b="0" strike="noStrike" spc="-1">
                        <a:solidFill>
                          <a:srgbClr val="000000"/>
                        </a:solidFill>
                        <a:latin typeface="Calibri"/>
                      </a:endParaRPr>
                    </a:p>
                  </a:txBody>
                  <a:tcPr marL="9360" marR="9360" anchor="b">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tabLst>
                          <a:tab pos="0" algn="l"/>
                        </a:tabLst>
                      </a:pPr>
                      <a:r>
                        <a:rPr lang="en-DE" sz="1600" b="0" strike="noStrike" spc="-1">
                          <a:solidFill>
                            <a:schemeClr val="lt2">
                              <a:lumMod val="10000"/>
                            </a:schemeClr>
                          </a:solidFill>
                          <a:latin typeface="Arial"/>
                        </a:rPr>
                        <a:t>10</a:t>
                      </a:r>
                      <a:endParaRPr lang="de-DE" sz="16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12:20</a:t>
                      </a:r>
                      <a:endParaRPr lang="de-DE" sz="16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3"/>
                  </a:ext>
                </a:extLst>
              </a:tr>
              <a:tr h="385920">
                <a:tc>
                  <a:txBody>
                    <a:bodyPr/>
                    <a:lstStyle/>
                    <a:p>
                      <a:pPr defTabSz="914400">
                        <a:lnSpc>
                          <a:spcPct val="100000"/>
                        </a:lnSpc>
                      </a:pPr>
                      <a:r>
                        <a:rPr lang="en-GB" sz="1600" b="0" strike="noStrike" spc="-1">
                          <a:solidFill>
                            <a:schemeClr val="lt2">
                              <a:lumMod val="10000"/>
                            </a:schemeClr>
                          </a:solidFill>
                          <a:latin typeface="Arial"/>
                        </a:rPr>
                        <a:t>Was ist Marktforschung?</a:t>
                      </a:r>
                      <a:endParaRPr lang="de-DE" sz="1600" b="0" strike="noStrike" spc="-1">
                        <a:solidFill>
                          <a:srgbClr val="000000"/>
                        </a:solidFill>
                        <a:latin typeface="Calibri"/>
                      </a:endParaRPr>
                    </a:p>
                  </a:txBody>
                  <a:tcPr marL="9360" marR="9360" anchor="b">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20</a:t>
                      </a:r>
                      <a:endParaRPr lang="de-DE" sz="16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12:30</a:t>
                      </a:r>
                      <a:endParaRPr lang="de-DE" sz="16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4"/>
                  </a:ext>
                </a:extLst>
              </a:tr>
              <a:tr h="385920">
                <a:tc>
                  <a:txBody>
                    <a:bodyPr/>
                    <a:lstStyle/>
                    <a:p>
                      <a:pPr defTabSz="914400">
                        <a:lnSpc>
                          <a:spcPct val="100000"/>
                        </a:lnSpc>
                      </a:pPr>
                      <a:r>
                        <a:rPr lang="en-GB" sz="1600" b="0" strike="noStrike" spc="-1">
                          <a:solidFill>
                            <a:schemeClr val="lt2">
                              <a:lumMod val="10000"/>
                            </a:schemeClr>
                          </a:solidFill>
                          <a:latin typeface="Arial"/>
                        </a:rPr>
                        <a:t>Der Marktforschungsprozess</a:t>
                      </a:r>
                      <a:endParaRPr lang="de-DE" sz="1600" b="0" strike="noStrike" spc="-1">
                        <a:solidFill>
                          <a:srgbClr val="000000"/>
                        </a:solidFill>
                        <a:latin typeface="Calibri"/>
                      </a:endParaRPr>
                    </a:p>
                  </a:txBody>
                  <a:tcPr marL="9360" marR="9360" anchor="b">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20</a:t>
                      </a:r>
                      <a:endParaRPr lang="de-DE" sz="16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12:50</a:t>
                      </a:r>
                      <a:endParaRPr lang="de-DE" sz="16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5"/>
                  </a:ext>
                </a:extLst>
              </a:tr>
              <a:tr h="385920">
                <a:tc>
                  <a:txBody>
                    <a:bodyPr/>
                    <a:lstStyle/>
                    <a:p>
                      <a:pPr defTabSz="914400">
                        <a:lnSpc>
                          <a:spcPct val="100000"/>
                        </a:lnSpc>
                      </a:pPr>
                      <a:r>
                        <a:rPr lang="en-GB" sz="1600" b="0" strike="noStrike" spc="-1">
                          <a:solidFill>
                            <a:schemeClr val="lt2">
                              <a:lumMod val="10000"/>
                            </a:schemeClr>
                          </a:solidFill>
                          <a:latin typeface="Arial"/>
                        </a:rPr>
                        <a:t>Pause</a:t>
                      </a:r>
                      <a:endParaRPr lang="de-DE" sz="1600" b="0" strike="noStrike" spc="-1">
                        <a:solidFill>
                          <a:srgbClr val="000000"/>
                        </a:solidFill>
                        <a:latin typeface="Calibri"/>
                      </a:endParaRPr>
                    </a:p>
                  </a:txBody>
                  <a:tcPr marL="9360" marR="9360" anchor="b">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15</a:t>
                      </a:r>
                      <a:endParaRPr lang="de-DE" sz="16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13:10</a:t>
                      </a:r>
                      <a:endParaRPr lang="de-DE" sz="16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6"/>
                  </a:ext>
                </a:extLst>
              </a:tr>
              <a:tr h="385920">
                <a:tc>
                  <a:txBody>
                    <a:bodyPr/>
                    <a:lstStyle/>
                    <a:p>
                      <a:pPr defTabSz="914400">
                        <a:lnSpc>
                          <a:spcPct val="100000"/>
                        </a:lnSpc>
                      </a:pPr>
                      <a:r>
                        <a:rPr lang="en-GB" sz="1600" b="0" strike="noStrike" spc="-1">
                          <a:solidFill>
                            <a:schemeClr val="lt2">
                              <a:lumMod val="10000"/>
                            </a:schemeClr>
                          </a:solidFill>
                          <a:latin typeface="Arial"/>
                        </a:rPr>
                        <a:t>Thema Anna</a:t>
                      </a:r>
                      <a:endParaRPr lang="de-DE" sz="1600" b="0" strike="noStrike" spc="-1">
                        <a:solidFill>
                          <a:srgbClr val="000000"/>
                        </a:solidFill>
                        <a:latin typeface="Calibri"/>
                      </a:endParaRPr>
                    </a:p>
                  </a:txBody>
                  <a:tcPr marL="9360" marR="9360" anchor="b">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15</a:t>
                      </a:r>
                      <a:endParaRPr lang="de-DE" sz="16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13:25</a:t>
                      </a:r>
                      <a:endParaRPr lang="de-DE" sz="16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7"/>
                  </a:ext>
                </a:extLst>
              </a:tr>
              <a:tr h="385920">
                <a:tc>
                  <a:txBody>
                    <a:bodyPr/>
                    <a:lstStyle/>
                    <a:p>
                      <a:pPr defTabSz="914400">
                        <a:lnSpc>
                          <a:spcPct val="100000"/>
                        </a:lnSpc>
                      </a:pPr>
                      <a:r>
                        <a:rPr lang="en-GB" sz="1600" b="0" strike="noStrike" spc="-1">
                          <a:solidFill>
                            <a:schemeClr val="lt2">
                              <a:lumMod val="10000"/>
                            </a:schemeClr>
                          </a:solidFill>
                          <a:latin typeface="Arial"/>
                        </a:rPr>
                        <a:t>Thema Mona</a:t>
                      </a:r>
                      <a:endParaRPr lang="de-DE" sz="1600" b="0" strike="noStrike" spc="-1">
                        <a:solidFill>
                          <a:srgbClr val="000000"/>
                        </a:solidFill>
                        <a:latin typeface="Calibri"/>
                      </a:endParaRPr>
                    </a:p>
                  </a:txBody>
                  <a:tcPr marL="9360" marR="9360" anchor="b">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15</a:t>
                      </a:r>
                      <a:endParaRPr lang="de-DE" sz="16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13:40</a:t>
                      </a:r>
                      <a:endParaRPr lang="de-DE" sz="16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8"/>
                  </a:ext>
                </a:extLst>
              </a:tr>
              <a:tr h="385920">
                <a:tc>
                  <a:txBody>
                    <a:bodyPr/>
                    <a:lstStyle/>
                    <a:p>
                      <a:pPr defTabSz="914400">
                        <a:lnSpc>
                          <a:spcPct val="100000"/>
                        </a:lnSpc>
                      </a:pPr>
                      <a:r>
                        <a:rPr lang="en-GB" sz="1600" b="0" strike="noStrike" spc="-1">
                          <a:solidFill>
                            <a:schemeClr val="lt2">
                              <a:lumMod val="10000"/>
                            </a:schemeClr>
                          </a:solidFill>
                          <a:latin typeface="Arial"/>
                        </a:rPr>
                        <a:t>Ausblick auf nächste Veranstaltung</a:t>
                      </a:r>
                      <a:endParaRPr lang="de-DE" sz="1600" b="0" strike="noStrike" spc="-1">
                        <a:solidFill>
                          <a:srgbClr val="000000"/>
                        </a:solidFill>
                        <a:latin typeface="Calibri"/>
                      </a:endParaRPr>
                    </a:p>
                  </a:txBody>
                  <a:tcPr marL="9360" marR="9360" anchor="b">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5</a:t>
                      </a:r>
                      <a:endParaRPr lang="de-DE" sz="16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13:55</a:t>
                      </a:r>
                      <a:endParaRPr lang="de-DE" sz="16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9"/>
                  </a:ext>
                </a:extLst>
              </a:tr>
              <a:tr h="385920">
                <a:tc>
                  <a:txBody>
                    <a:bodyPr/>
                    <a:lstStyle/>
                    <a:p>
                      <a:pPr defTabSz="914400">
                        <a:lnSpc>
                          <a:spcPct val="100000"/>
                        </a:lnSpc>
                      </a:pPr>
                      <a:r>
                        <a:rPr lang="en-GB" sz="1600" b="0" strike="noStrike" spc="-1">
                          <a:solidFill>
                            <a:schemeClr val="lt2">
                              <a:lumMod val="10000"/>
                            </a:schemeClr>
                          </a:solidFill>
                          <a:latin typeface="Arial"/>
                        </a:rPr>
                        <a:t>Fragen ?</a:t>
                      </a:r>
                      <a:endParaRPr lang="de-DE" sz="1600" b="0" strike="noStrike" spc="-1">
                        <a:solidFill>
                          <a:srgbClr val="000000"/>
                        </a:solidFill>
                        <a:latin typeface="Calibri"/>
                      </a:endParaRPr>
                    </a:p>
                  </a:txBody>
                  <a:tcPr marL="9360" marR="9360" anchor="b">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5</a:t>
                      </a:r>
                      <a:endParaRPr lang="de-DE" sz="16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ctr" defTabSz="914400">
                        <a:lnSpc>
                          <a:spcPct val="100000"/>
                        </a:lnSpc>
                      </a:pPr>
                      <a:r>
                        <a:rPr lang="en-DE" sz="1600" b="0" strike="noStrike" spc="-1">
                          <a:solidFill>
                            <a:schemeClr val="lt2">
                              <a:lumMod val="10000"/>
                            </a:schemeClr>
                          </a:solidFill>
                          <a:latin typeface="Arial"/>
                        </a:rPr>
                        <a:t>14:00</a:t>
                      </a:r>
                      <a:endParaRPr lang="de-DE" sz="16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10"/>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PlaceHolder 1"/>
          <p:cNvSpPr>
            <a:spLocks noGrp="1"/>
          </p:cNvSpPr>
          <p:nvPr>
            <p:ph/>
          </p:nvPr>
        </p:nvSpPr>
        <p:spPr>
          <a:xfrm>
            <a:off x="555840" y="396720"/>
            <a:ext cx="1002096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Welche Auswirkung hat Raumdesign auf Kreativität?</a:t>
            </a:r>
            <a:endParaRPr lang="de-DE" sz="2000" b="0" strike="noStrike" spc="-1">
              <a:solidFill>
                <a:schemeClr val="dk1"/>
              </a:solidFill>
              <a:latin typeface="Calibri"/>
            </a:endParaRPr>
          </a:p>
          <a:p>
            <a:pPr indent="0" defTabSz="914400">
              <a:lnSpc>
                <a:spcPts val="2801"/>
              </a:lnSpc>
              <a:buNone/>
              <a:tabLst>
                <a:tab pos="0" algn="l"/>
              </a:tabLst>
            </a:pPr>
            <a:r>
              <a:rPr lang="de-DE" sz="2000" b="0" strike="noStrike" spc="-1">
                <a:solidFill>
                  <a:srgbClr val="C40D1E"/>
                </a:solidFill>
                <a:latin typeface="Arial"/>
              </a:rPr>
              <a:t>Aufgabenstellung </a:t>
            </a:r>
            <a:endParaRPr lang="de-DE" sz="2000" b="0" strike="noStrike" spc="-1">
              <a:solidFill>
                <a:schemeClr val="dk1"/>
              </a:solidFill>
              <a:latin typeface="Calibri"/>
            </a:endParaRPr>
          </a:p>
        </p:txBody>
      </p:sp>
      <p:sp>
        <p:nvSpPr>
          <p:cNvPr id="399" name="TextBox 8"/>
          <p:cNvSpPr/>
          <p:nvPr/>
        </p:nvSpPr>
        <p:spPr>
          <a:xfrm>
            <a:off x="1301040" y="2365560"/>
            <a:ext cx="7104600" cy="1324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343080" indent="-343080" defTabSz="914400">
              <a:lnSpc>
                <a:spcPct val="150000"/>
              </a:lnSpc>
              <a:buClr>
                <a:srgbClr val="434343"/>
              </a:buClr>
              <a:buFont typeface="Calibri Light"/>
              <a:buAutoNum type="arabicPeriod"/>
            </a:pPr>
            <a:r>
              <a:rPr lang="de-DE" sz="1800" b="0" strike="noStrike" spc="-1">
                <a:solidFill>
                  <a:schemeClr val="dk1"/>
                </a:solidFill>
                <a:latin typeface="Calibri"/>
              </a:rPr>
              <a:t>Kodieren und Scoren der Ideen aus dem AUT (vss. ab Mitte Mai)</a:t>
            </a:r>
            <a:endParaRPr lang="de-DE" sz="1800" b="0" strike="noStrike" spc="-1">
              <a:solidFill>
                <a:srgbClr val="000000"/>
              </a:solidFill>
              <a:latin typeface="Calibri"/>
            </a:endParaRPr>
          </a:p>
          <a:p>
            <a:pPr marL="343080" indent="-343080" defTabSz="914400">
              <a:lnSpc>
                <a:spcPct val="150000"/>
              </a:lnSpc>
              <a:buClr>
                <a:srgbClr val="434343"/>
              </a:buClr>
              <a:buFont typeface="Calibri Light"/>
              <a:buAutoNum type="arabicPeriod"/>
            </a:pPr>
            <a:r>
              <a:rPr lang="de-DE" sz="1800" b="0" strike="noStrike" spc="-1">
                <a:solidFill>
                  <a:schemeClr val="dk1"/>
                </a:solidFill>
                <a:latin typeface="Calibri"/>
              </a:rPr>
              <a:t>Untersuchung des Zusammenhangs zwischen den Designstilen und Kreativität anhand von statistischen Analysen</a:t>
            </a:r>
            <a:endParaRPr lang="de-DE" sz="1800" b="0" strike="noStrike" spc="-1">
              <a:solidFill>
                <a:srgbClr val="000000"/>
              </a:solidFill>
              <a:latin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PlaceHolder 1"/>
          <p:cNvSpPr>
            <a:spLocks noGrp="1"/>
          </p:cNvSpPr>
          <p:nvPr>
            <p:ph/>
          </p:nvPr>
        </p:nvSpPr>
        <p:spPr>
          <a:xfrm>
            <a:off x="555840" y="396720"/>
            <a:ext cx="1002096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de-DE" sz="2000" b="0" strike="noStrike" spc="-1">
                <a:solidFill>
                  <a:srgbClr val="C40D1E"/>
                </a:solidFill>
                <a:latin typeface="Arial"/>
              </a:rPr>
              <a:t>Haben Sie Lust sich ein Experiment anzuschauen?</a:t>
            </a:r>
            <a:endParaRPr lang="de-DE" sz="2000" b="0" strike="noStrike" spc="-1">
              <a:solidFill>
                <a:schemeClr val="dk1"/>
              </a:solidFill>
              <a:latin typeface="Calibri"/>
            </a:endParaRPr>
          </a:p>
        </p:txBody>
      </p:sp>
      <p:sp>
        <p:nvSpPr>
          <p:cNvPr id="401" name="TextBox 8"/>
          <p:cNvSpPr/>
          <p:nvPr/>
        </p:nvSpPr>
        <p:spPr>
          <a:xfrm>
            <a:off x="1560960" y="1987560"/>
            <a:ext cx="3752640" cy="501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50000"/>
              </a:lnSpc>
            </a:pPr>
            <a:r>
              <a:rPr lang="en-DE" sz="1800" b="0" strike="noStrike" spc="-1">
                <a:solidFill>
                  <a:schemeClr val="dk1"/>
                </a:solidFill>
                <a:latin typeface="Calibri"/>
              </a:rPr>
              <a:t>H 7180 (Hauptgebäude 7. OG)</a:t>
            </a:r>
            <a:endParaRPr lang="de-DE" sz="1800" b="0" strike="noStrike" spc="-1">
              <a:solidFill>
                <a:srgbClr val="000000"/>
              </a:solidFill>
              <a:latin typeface="Calibri"/>
            </a:endParaRPr>
          </a:p>
        </p:txBody>
      </p:sp>
      <p:sp>
        <p:nvSpPr>
          <p:cNvPr id="402" name="TextBox 1"/>
          <p:cNvSpPr/>
          <p:nvPr/>
        </p:nvSpPr>
        <p:spPr>
          <a:xfrm>
            <a:off x="1560960" y="3196440"/>
            <a:ext cx="3752640" cy="501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50000"/>
              </a:lnSpc>
            </a:pPr>
            <a:r>
              <a:rPr lang="en-DE" sz="1800" b="0" strike="noStrike" spc="-1">
                <a:solidFill>
                  <a:schemeClr val="dk1"/>
                </a:solidFill>
                <a:latin typeface="Calibri"/>
              </a:rPr>
              <a:t>25. &amp; 26. April: 10 bis 18 Uhr</a:t>
            </a:r>
            <a:endParaRPr lang="de-DE" sz="1800" b="0" strike="noStrike" spc="-1">
              <a:solidFill>
                <a:srgbClr val="000000"/>
              </a:solidFill>
              <a:latin typeface="Calibri"/>
            </a:endParaRPr>
          </a:p>
        </p:txBody>
      </p:sp>
      <p:pic>
        <p:nvPicPr>
          <p:cNvPr id="403" name="Picture 6" descr="Reward - Free sports and competition icons"/>
          <p:cNvPicPr/>
          <p:nvPr/>
        </p:nvPicPr>
        <p:blipFill>
          <a:blip r:embed="rId3"/>
          <a:stretch/>
        </p:blipFill>
        <p:spPr>
          <a:xfrm>
            <a:off x="636120" y="4340520"/>
            <a:ext cx="924480" cy="924480"/>
          </a:xfrm>
          <a:prstGeom prst="rect">
            <a:avLst/>
          </a:prstGeom>
          <a:ln w="0">
            <a:noFill/>
          </a:ln>
        </p:spPr>
      </p:pic>
      <p:sp>
        <p:nvSpPr>
          <p:cNvPr id="404" name="TextBox 2"/>
          <p:cNvSpPr/>
          <p:nvPr/>
        </p:nvSpPr>
        <p:spPr>
          <a:xfrm>
            <a:off x="1560960" y="4555440"/>
            <a:ext cx="3752640" cy="501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914400">
              <a:lnSpc>
                <a:spcPct val="150000"/>
              </a:lnSpc>
            </a:pPr>
            <a:r>
              <a:rPr lang="en-DE" sz="1800" b="0" strike="noStrike" spc="-1">
                <a:solidFill>
                  <a:schemeClr val="dk1"/>
                </a:solidFill>
                <a:latin typeface="Calibri"/>
              </a:rPr>
              <a:t>1 Bonupunkt für die Klausur</a:t>
            </a:r>
            <a:endParaRPr lang="de-DE" sz="1800" b="0" strike="noStrike" spc="-1">
              <a:solidFill>
                <a:srgbClr val="000000"/>
              </a:solidFill>
              <a:latin typeface="Calibri"/>
            </a:endParaRPr>
          </a:p>
        </p:txBody>
      </p:sp>
      <p:pic>
        <p:nvPicPr>
          <p:cNvPr id="405" name="Picture 5"/>
          <p:cNvPicPr/>
          <p:nvPr/>
        </p:nvPicPr>
        <p:blipFill>
          <a:blip r:embed="rId4"/>
          <a:stretch/>
        </p:blipFill>
        <p:spPr>
          <a:xfrm>
            <a:off x="827640" y="1714680"/>
            <a:ext cx="541440" cy="880920"/>
          </a:xfrm>
          <a:prstGeom prst="rect">
            <a:avLst/>
          </a:prstGeom>
          <a:ln w="0">
            <a:noFill/>
          </a:ln>
        </p:spPr>
      </p:pic>
      <p:pic>
        <p:nvPicPr>
          <p:cNvPr id="406" name="Picture 6"/>
          <p:cNvPicPr/>
          <p:nvPr/>
        </p:nvPicPr>
        <p:blipFill>
          <a:blip r:embed="rId5"/>
          <a:stretch/>
        </p:blipFill>
        <p:spPr>
          <a:xfrm>
            <a:off x="691920" y="2989800"/>
            <a:ext cx="813240" cy="813240"/>
          </a:xfrm>
          <a:prstGeom prst="rect">
            <a:avLst/>
          </a:prstGeom>
          <a:ln w="0">
            <a:noFill/>
          </a:ln>
        </p:spPr>
      </p:pic>
      <p:grpSp>
        <p:nvGrpSpPr>
          <p:cNvPr id="407" name="Group 16"/>
          <p:cNvGrpSpPr/>
          <p:nvPr/>
        </p:nvGrpSpPr>
        <p:grpSpPr>
          <a:xfrm>
            <a:off x="1098360" y="3196440"/>
            <a:ext cx="201600" cy="232200"/>
            <a:chOff x="1098360" y="3196440"/>
            <a:chExt cx="201600" cy="232200"/>
          </a:xfrm>
        </p:grpSpPr>
        <p:cxnSp>
          <p:nvCxnSpPr>
            <p:cNvPr id="408" name="Straight Connector 10"/>
            <p:cNvCxnSpPr/>
            <p:nvPr/>
          </p:nvCxnSpPr>
          <p:spPr>
            <a:xfrm>
              <a:off x="1098360" y="3196440"/>
              <a:ext cx="360" cy="232560"/>
            </a:xfrm>
            <a:prstGeom prst="straightConnector1">
              <a:avLst/>
            </a:prstGeom>
            <a:ln w="34925">
              <a:solidFill>
                <a:srgbClr val="C30D1E"/>
              </a:solidFill>
            </a:ln>
          </p:spPr>
        </p:cxnSp>
        <p:cxnSp>
          <p:nvCxnSpPr>
            <p:cNvPr id="409" name="Straight Connector 13"/>
            <p:cNvCxnSpPr/>
            <p:nvPr/>
          </p:nvCxnSpPr>
          <p:spPr>
            <a:xfrm flipH="1">
              <a:off x="1098360" y="3312720"/>
              <a:ext cx="201960" cy="116280"/>
            </a:xfrm>
            <a:prstGeom prst="straightConnector1">
              <a:avLst/>
            </a:prstGeom>
            <a:ln w="34925">
              <a:solidFill>
                <a:srgbClr val="C30D1E"/>
              </a:solidFill>
            </a:ln>
          </p:spPr>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PlaceHolder 1"/>
          <p:cNvSpPr>
            <a:spLocks noGrp="1"/>
          </p:cNvSpPr>
          <p:nvPr>
            <p:ph/>
          </p:nvPr>
        </p:nvSpPr>
        <p:spPr>
          <a:xfrm>
            <a:off x="555840" y="1876680"/>
            <a:ext cx="4837320" cy="3103920"/>
          </a:xfrm>
          <a:prstGeom prst="rect">
            <a:avLst/>
          </a:prstGeom>
          <a:noFill/>
          <a:ln w="0">
            <a:noFill/>
          </a:ln>
        </p:spPr>
        <p:txBody>
          <a:bodyPr lIns="0" tIns="0" rIns="90000" bIns="45000" anchor="t">
            <a:noAutofit/>
          </a:bodyPr>
          <a:lstStyle/>
          <a:p>
            <a:pPr indent="0" algn="just" defTabSz="914400">
              <a:lnSpc>
                <a:spcPts val="2401"/>
              </a:lnSpc>
              <a:spcBef>
                <a:spcPts val="720"/>
              </a:spcBef>
              <a:buNone/>
              <a:tabLst>
                <a:tab pos="0" algn="l"/>
              </a:tabLst>
            </a:pPr>
            <a:r>
              <a:rPr lang="de-DE" sz="1800" b="0" strike="noStrike" spc="-1">
                <a:solidFill>
                  <a:srgbClr val="434343"/>
                </a:solidFill>
                <a:latin typeface="Arial"/>
              </a:rPr>
              <a:t>Stellen Sie eine andere Person kurz vor: </a:t>
            </a:r>
            <a:endParaRPr lang="de-DE" sz="1800" b="0" strike="noStrike" spc="-1">
              <a:solidFill>
                <a:schemeClr val="dk1"/>
              </a:solidFill>
              <a:latin typeface="Calibri"/>
            </a:endParaRPr>
          </a:p>
          <a:p>
            <a:pPr indent="0" algn="just" defTabSz="914400">
              <a:lnSpc>
                <a:spcPts val="2401"/>
              </a:lnSpc>
              <a:spcBef>
                <a:spcPts val="720"/>
              </a:spcBef>
              <a:buNone/>
              <a:tabLst>
                <a:tab pos="0" algn="l"/>
              </a:tabLst>
            </a:pPr>
            <a:endParaRPr lang="de-DE" sz="1800" b="0" strike="noStrike" spc="-1">
              <a:solidFill>
                <a:schemeClr val="dk1"/>
              </a:solidFill>
              <a:latin typeface="Calibri"/>
            </a:endParaRPr>
          </a:p>
          <a:p>
            <a:pPr marL="457200" indent="-457200" algn="just" defTabSz="914400">
              <a:lnSpc>
                <a:spcPts val="2401"/>
              </a:lnSpc>
              <a:spcBef>
                <a:spcPts val="720"/>
              </a:spcBef>
              <a:buClr>
                <a:srgbClr val="434343"/>
              </a:buClr>
              <a:buFont typeface="Symbol"/>
              <a:buChar char="•"/>
              <a:tabLst>
                <a:tab pos="0" algn="l"/>
              </a:tabLst>
            </a:pPr>
            <a:r>
              <a:rPr lang="de-DE" sz="1800" b="0" strike="noStrike" spc="-1">
                <a:solidFill>
                  <a:srgbClr val="434343"/>
                </a:solidFill>
                <a:latin typeface="Arial"/>
              </a:rPr>
              <a:t>Name</a:t>
            </a:r>
            <a:endParaRPr lang="de-DE" sz="1800" b="0" strike="noStrike" spc="-1">
              <a:solidFill>
                <a:schemeClr val="dk1"/>
              </a:solidFill>
              <a:latin typeface="Calibri"/>
            </a:endParaRPr>
          </a:p>
          <a:p>
            <a:pPr marL="457200" indent="-457200" algn="just" defTabSz="914400">
              <a:lnSpc>
                <a:spcPts val="2401"/>
              </a:lnSpc>
              <a:spcBef>
                <a:spcPts val="720"/>
              </a:spcBef>
              <a:buClr>
                <a:srgbClr val="434343"/>
              </a:buClr>
              <a:buFont typeface="Symbol"/>
              <a:buChar char="•"/>
              <a:tabLst>
                <a:tab pos="0" algn="l"/>
              </a:tabLst>
            </a:pPr>
            <a:r>
              <a:rPr lang="de-DE" sz="1800" b="0" strike="noStrike" spc="-1">
                <a:solidFill>
                  <a:srgbClr val="434343"/>
                </a:solidFill>
                <a:latin typeface="Arial"/>
              </a:rPr>
              <a:t>Studiengang</a:t>
            </a:r>
            <a:endParaRPr lang="de-DE" sz="1800" b="0" strike="noStrike" spc="-1">
              <a:solidFill>
                <a:schemeClr val="dk1"/>
              </a:solidFill>
              <a:latin typeface="Calibri"/>
            </a:endParaRPr>
          </a:p>
          <a:p>
            <a:pPr marL="457200" indent="-457200" algn="just" defTabSz="914400">
              <a:lnSpc>
                <a:spcPts val="2401"/>
              </a:lnSpc>
              <a:spcBef>
                <a:spcPts val="720"/>
              </a:spcBef>
              <a:buClr>
                <a:srgbClr val="434343"/>
              </a:buClr>
              <a:buFont typeface="Symbol"/>
              <a:buChar char="•"/>
              <a:tabLst>
                <a:tab pos="0" algn="l"/>
              </a:tabLst>
            </a:pPr>
            <a:r>
              <a:rPr lang="de-DE" sz="1800" b="0" strike="noStrike" spc="-1">
                <a:solidFill>
                  <a:srgbClr val="434343"/>
                </a:solidFill>
                <a:latin typeface="Arial"/>
              </a:rPr>
              <a:t>Erwartungen an die LV</a:t>
            </a:r>
            <a:endParaRPr lang="de-DE" sz="1800" b="0" strike="noStrike" spc="-1">
              <a:solidFill>
                <a:schemeClr val="dk1"/>
              </a:solidFill>
              <a:latin typeface="Calibri"/>
            </a:endParaRPr>
          </a:p>
        </p:txBody>
      </p:sp>
      <p:sp>
        <p:nvSpPr>
          <p:cNvPr id="68" name="PlaceHolder 2"/>
          <p:cNvSpPr>
            <a:spLocks noGrp="1"/>
          </p:cNvSpPr>
          <p:nvPr>
            <p:ph/>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en-DE" sz="2400" b="0" strike="noStrike" spc="-1">
                <a:solidFill>
                  <a:srgbClr val="C40D1E"/>
                </a:solidFill>
                <a:latin typeface="Arial"/>
              </a:rPr>
              <a:t>Kennenlernrunde</a:t>
            </a:r>
            <a:endParaRPr lang="de-DE" sz="2400" b="0" strike="noStrike" spc="-1">
              <a:solidFill>
                <a:schemeClr val="dk1"/>
              </a:solidFill>
              <a:latin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PlaceHolder 1"/>
          <p:cNvSpPr>
            <a:spLocks noGrp="1"/>
          </p:cNvSpPr>
          <p:nvPr>
            <p:ph/>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en-DE" sz="2400" b="0" strike="noStrike" spc="-1">
                <a:solidFill>
                  <a:srgbClr val="C40D1E"/>
                </a:solidFill>
                <a:latin typeface="Arial"/>
              </a:rPr>
              <a:t>Organisatorisches: Präsenzzeiten und Prüfungstermine</a:t>
            </a:r>
            <a:endParaRPr lang="de-DE" sz="2400" b="0" strike="noStrike" spc="-1">
              <a:solidFill>
                <a:schemeClr val="dk1"/>
              </a:solidFill>
              <a:latin typeface="Calibri"/>
            </a:endParaRPr>
          </a:p>
        </p:txBody>
      </p:sp>
      <p:grpSp>
        <p:nvGrpSpPr>
          <p:cNvPr id="70" name="Gruppieren 15"/>
          <p:cNvGrpSpPr/>
          <p:nvPr/>
        </p:nvGrpSpPr>
        <p:grpSpPr>
          <a:xfrm>
            <a:off x="8641800" y="2413080"/>
            <a:ext cx="2924640" cy="1859760"/>
            <a:chOff x="8641800" y="2413080"/>
            <a:chExt cx="2924640" cy="1859760"/>
          </a:xfrm>
        </p:grpSpPr>
        <p:sp>
          <p:nvSpPr>
            <p:cNvPr id="71" name="Abgerundetes Rechteck 16"/>
            <p:cNvSpPr/>
            <p:nvPr/>
          </p:nvSpPr>
          <p:spPr>
            <a:xfrm>
              <a:off x="8780760" y="2632320"/>
              <a:ext cx="2785680" cy="1640520"/>
            </a:xfrm>
            <a:prstGeom prst="roundRect">
              <a:avLst>
                <a:gd name="adj" fmla="val 10768"/>
              </a:avLst>
            </a:prstGeom>
            <a:noFill/>
            <a:ln>
              <a:solidFill>
                <a:srgbClr val="C30D1E"/>
              </a:solidFill>
            </a:ln>
          </p:spPr>
          <p:style>
            <a:lnRef idx="2">
              <a:schemeClr val="accent1">
                <a:shade val="50000"/>
              </a:schemeClr>
            </a:lnRef>
            <a:fillRef idx="1">
              <a:schemeClr val="accent1"/>
            </a:fillRef>
            <a:effectRef idx="0">
              <a:schemeClr val="accent1"/>
            </a:effectRef>
            <a:fontRef idx="minor"/>
          </p:style>
          <p:txBody>
            <a:bodyPr lIns="90000" tIns="180000" rIns="90000" bIns="45000" anchor="t">
              <a:noAutofit/>
            </a:bodyPr>
            <a:lstStyle/>
            <a:p>
              <a:pPr defTabSz="914400">
                <a:lnSpc>
                  <a:spcPct val="100000"/>
                </a:lnSpc>
              </a:pPr>
              <a:endParaRPr lang="de-DE" sz="1400" b="0" strike="noStrike" spc="-1">
                <a:solidFill>
                  <a:srgbClr val="000000"/>
                </a:solidFill>
                <a:latin typeface="Calibri"/>
              </a:endParaRPr>
            </a:p>
            <a:p>
              <a:pPr marL="285840" indent="-285840" defTabSz="914400">
                <a:lnSpc>
                  <a:spcPct val="100000"/>
                </a:lnSpc>
                <a:spcAft>
                  <a:spcPts val="1199"/>
                </a:spcAft>
                <a:buClr>
                  <a:srgbClr val="434343"/>
                </a:buClr>
                <a:buFont typeface="Arial"/>
                <a:buChar char="•"/>
              </a:pPr>
              <a:r>
                <a:rPr lang="de-DE" sz="1400" b="0" strike="noStrike" spc="-1">
                  <a:solidFill>
                    <a:schemeClr val="dk1"/>
                  </a:solidFill>
                  <a:latin typeface="Arial"/>
                </a:rPr>
                <a:t>Donnerstag </a:t>
              </a:r>
              <a:br>
                <a:rPr sz="1400"/>
              </a:br>
              <a:r>
                <a:rPr lang="de-DE" sz="1400" b="0" strike="noStrike" spc="-1">
                  <a:solidFill>
                    <a:schemeClr val="dk1"/>
                  </a:solidFill>
                  <a:latin typeface="Arial"/>
                </a:rPr>
                <a:t>12:00 - 15:00 Uhr</a:t>
              </a:r>
              <a:endParaRPr lang="de-DE" sz="1400" b="0" strike="noStrike" spc="-1">
                <a:solidFill>
                  <a:srgbClr val="000000"/>
                </a:solidFill>
                <a:latin typeface="Calibri"/>
              </a:endParaRPr>
            </a:p>
            <a:p>
              <a:pPr marL="285840" indent="-285840" defTabSz="914400">
                <a:lnSpc>
                  <a:spcPct val="100000"/>
                </a:lnSpc>
                <a:spcAft>
                  <a:spcPts val="1199"/>
                </a:spcAft>
                <a:buClr>
                  <a:srgbClr val="434343"/>
                </a:buClr>
                <a:buFont typeface="Arial"/>
                <a:buChar char="•"/>
              </a:pPr>
              <a:r>
                <a:rPr lang="de-DE" sz="1400" b="0" strike="noStrike" spc="-1">
                  <a:solidFill>
                    <a:schemeClr val="dk1"/>
                  </a:solidFill>
                  <a:latin typeface="Arial"/>
                </a:rPr>
                <a:t>Raum H 6124</a:t>
              </a:r>
              <a:endParaRPr lang="de-DE" sz="1400" b="0" strike="noStrike" spc="-1">
                <a:solidFill>
                  <a:srgbClr val="000000"/>
                </a:solidFill>
                <a:latin typeface="Calibri"/>
              </a:endParaRPr>
            </a:p>
            <a:p>
              <a:pPr defTabSz="914400">
                <a:lnSpc>
                  <a:spcPct val="100000"/>
                </a:lnSpc>
                <a:spcAft>
                  <a:spcPts val="1199"/>
                </a:spcAft>
              </a:pPr>
              <a:endParaRPr lang="de-DE" sz="1400" b="0" strike="noStrike" spc="-1">
                <a:solidFill>
                  <a:srgbClr val="000000"/>
                </a:solidFill>
                <a:latin typeface="Calibri"/>
              </a:endParaRPr>
            </a:p>
          </p:txBody>
        </p:sp>
        <p:sp>
          <p:nvSpPr>
            <p:cNvPr id="72" name="Text Box 15"/>
            <p:cNvSpPr/>
            <p:nvPr/>
          </p:nvSpPr>
          <p:spPr>
            <a:xfrm>
              <a:off x="8641800" y="2413080"/>
              <a:ext cx="1473840" cy="488160"/>
            </a:xfrm>
            <a:prstGeom prst="roundRect">
              <a:avLst>
                <a:gd name="adj" fmla="val 16667"/>
              </a:avLst>
            </a:prstGeom>
            <a:solidFill>
              <a:schemeClr val="accent1"/>
            </a:solidFill>
            <a:ln w="12700">
              <a:solidFill>
                <a:srgbClr val="C30D1E"/>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de-DE" sz="1400" b="0" strike="noStrike" spc="-1">
                  <a:solidFill>
                    <a:schemeClr val="lt1"/>
                  </a:solidFill>
                  <a:latin typeface="Arial"/>
                </a:rPr>
                <a:t>Präsenz</a:t>
              </a:r>
              <a:endParaRPr lang="de-DE" sz="1400" b="0" strike="noStrike" spc="-1">
                <a:solidFill>
                  <a:srgbClr val="000000"/>
                </a:solidFill>
                <a:latin typeface="Calibri"/>
              </a:endParaRPr>
            </a:p>
          </p:txBody>
        </p:sp>
      </p:grpSp>
      <p:graphicFrame>
        <p:nvGraphicFramePr>
          <p:cNvPr id="73" name="Table 9"/>
          <p:cNvGraphicFramePr/>
          <p:nvPr/>
        </p:nvGraphicFramePr>
        <p:xfrm>
          <a:off x="546480" y="1217520"/>
          <a:ext cx="7750080" cy="4529880"/>
        </p:xfrm>
        <a:graphic>
          <a:graphicData uri="http://schemas.openxmlformats.org/drawingml/2006/table">
            <a:tbl>
              <a:tblPr/>
              <a:tblGrid>
                <a:gridCol w="3811320">
                  <a:extLst>
                    <a:ext uri="{9D8B030D-6E8A-4147-A177-3AD203B41FA5}">
                      <a16:colId xmlns:a16="http://schemas.microsoft.com/office/drawing/2014/main" val="20000"/>
                    </a:ext>
                  </a:extLst>
                </a:gridCol>
                <a:gridCol w="3057480">
                  <a:extLst>
                    <a:ext uri="{9D8B030D-6E8A-4147-A177-3AD203B41FA5}">
                      <a16:colId xmlns:a16="http://schemas.microsoft.com/office/drawing/2014/main" val="20001"/>
                    </a:ext>
                  </a:extLst>
                </a:gridCol>
                <a:gridCol w="880920">
                  <a:extLst>
                    <a:ext uri="{9D8B030D-6E8A-4147-A177-3AD203B41FA5}">
                      <a16:colId xmlns:a16="http://schemas.microsoft.com/office/drawing/2014/main" val="20002"/>
                    </a:ext>
                  </a:extLst>
                </a:gridCol>
              </a:tblGrid>
              <a:tr h="331200">
                <a:tc>
                  <a:txBody>
                    <a:bodyPr/>
                    <a:lstStyle/>
                    <a:p>
                      <a:pPr defTabSz="914400">
                        <a:lnSpc>
                          <a:spcPct val="100000"/>
                        </a:lnSpc>
                      </a:pPr>
                      <a:r>
                        <a:rPr lang="en-DE" sz="1200" b="0" strike="noStrike" spc="-1">
                          <a:solidFill>
                            <a:schemeClr val="lt2">
                              <a:lumMod val="10000"/>
                            </a:schemeClr>
                          </a:solidFill>
                          <a:latin typeface="Arial"/>
                        </a:rPr>
                        <a:t>Präsenz</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solidFill>
                        <a:srgbClr val="434343"/>
                      </a:solidFill>
                      <a:prstDash val="solid"/>
                    </a:lnB>
                    <a:noFill/>
                  </a:tcPr>
                </a:tc>
                <a:tc>
                  <a:txBody>
                    <a:bodyPr/>
                    <a:lstStyle/>
                    <a:p>
                      <a:pPr defTabSz="914400">
                        <a:lnSpc>
                          <a:spcPct val="100000"/>
                        </a:lnSpc>
                      </a:pPr>
                      <a:r>
                        <a:rPr lang="en-DE" sz="1200" b="0" strike="noStrike" spc="-1">
                          <a:solidFill>
                            <a:schemeClr val="lt2">
                              <a:lumMod val="10000"/>
                            </a:schemeClr>
                          </a:solidFill>
                          <a:latin typeface="Arial"/>
                        </a:rPr>
                        <a:t>Online Video(s)</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solidFill>
                        <a:srgbClr val="434343"/>
                      </a:solidFill>
                      <a:prstDash val="solid"/>
                    </a:lnB>
                    <a:noFill/>
                  </a:tcPr>
                </a:tc>
                <a:tc>
                  <a:txBody>
                    <a:bodyPr/>
                    <a:lstStyle/>
                    <a:p>
                      <a:pPr algn="r" defTabSz="914400">
                        <a:lnSpc>
                          <a:spcPct val="100000"/>
                        </a:lnSpc>
                        <a:tabLst>
                          <a:tab pos="0" algn="l"/>
                        </a:tabLst>
                      </a:pPr>
                      <a:r>
                        <a:rPr lang="en-DE" sz="1200" b="0" strike="noStrike" spc="-1">
                          <a:solidFill>
                            <a:srgbClr val="000000"/>
                          </a:solidFill>
                          <a:latin typeface="Arial"/>
                        </a:rPr>
                        <a:t>Datum</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solidFill>
                        <a:srgbClr val="434343"/>
                      </a:solidFill>
                      <a:prstDash val="solid"/>
                    </a:lnB>
                    <a:noFill/>
                  </a:tcPr>
                </a:tc>
                <a:extLst>
                  <a:ext uri="{0D108BD9-81ED-4DB2-BD59-A6C34878D82A}">
                    <a16:rowId xmlns:a16="http://schemas.microsoft.com/office/drawing/2014/main" val="10000"/>
                  </a:ext>
                </a:extLst>
              </a:tr>
              <a:tr h="331200">
                <a:tc>
                  <a:txBody>
                    <a:bodyPr/>
                    <a:lstStyle/>
                    <a:p>
                      <a:pPr defTabSz="914400">
                        <a:lnSpc>
                          <a:spcPct val="100000"/>
                        </a:lnSpc>
                      </a:pPr>
                      <a:r>
                        <a:rPr lang="en-DE" sz="1200" b="0" strike="noStrike" spc="-1">
                          <a:solidFill>
                            <a:schemeClr val="lt2">
                              <a:lumMod val="10000"/>
                            </a:schemeClr>
                          </a:solidFill>
                          <a:latin typeface="Arial"/>
                        </a:rPr>
                        <a:t>Kick Off</a:t>
                      </a:r>
                      <a:endParaRPr lang="de-DE" sz="1200" b="0" strike="noStrike" spc="-1">
                        <a:solidFill>
                          <a:srgbClr val="000000"/>
                        </a:solidFill>
                        <a:latin typeface="Calibri"/>
                      </a:endParaRPr>
                    </a:p>
                  </a:txBody>
                  <a:tcPr anchor="ctr">
                    <a:lnL w="12240">
                      <a:noFill/>
                      <a:prstDash val="solid"/>
                    </a:lnL>
                    <a:lnR w="12240">
                      <a:noFill/>
                      <a:prstDash val="solid"/>
                    </a:lnR>
                    <a:lnT w="12240">
                      <a:solidFill>
                        <a:srgbClr val="434343"/>
                      </a:solidFill>
                      <a:prstDash val="solid"/>
                    </a:lnT>
                    <a:lnB w="12240">
                      <a:noFill/>
                      <a:prstDash val="solid"/>
                    </a:lnB>
                    <a:noFill/>
                  </a:tcPr>
                </a:tc>
                <a:tc>
                  <a:txBody>
                    <a:bodyPr/>
                    <a:lstStyle/>
                    <a:p>
                      <a:pPr defTabSz="914400">
                        <a:lnSpc>
                          <a:spcPct val="100000"/>
                        </a:lnSpc>
                      </a:pPr>
                      <a:r>
                        <a:rPr lang="en-DE" sz="1200" b="0" strike="noStrike" spc="-1">
                          <a:solidFill>
                            <a:schemeClr val="lt2">
                              <a:lumMod val="10000"/>
                            </a:schemeClr>
                          </a:solidFill>
                          <a:latin typeface="Arial"/>
                        </a:rPr>
                        <a:t>Einführung in die Marktforschung</a:t>
                      </a:r>
                      <a:endParaRPr lang="de-DE" sz="1200" b="0" strike="noStrike" spc="-1">
                        <a:solidFill>
                          <a:srgbClr val="000000"/>
                        </a:solidFill>
                        <a:latin typeface="Calibri"/>
                      </a:endParaRPr>
                    </a:p>
                  </a:txBody>
                  <a:tcPr anchor="ctr">
                    <a:lnL w="12240">
                      <a:noFill/>
                      <a:prstDash val="solid"/>
                    </a:lnL>
                    <a:lnR w="12240">
                      <a:noFill/>
                      <a:prstDash val="solid"/>
                    </a:lnR>
                    <a:lnT w="12240">
                      <a:solidFill>
                        <a:srgbClr val="434343"/>
                      </a:solidFill>
                      <a:prstDash val="solid"/>
                    </a:lnT>
                    <a:lnB w="12240">
                      <a:noFill/>
                      <a:prstDash val="solid"/>
                    </a:lnB>
                    <a:noFill/>
                  </a:tcPr>
                </a:tc>
                <a:tc>
                  <a:txBody>
                    <a:bodyPr/>
                    <a:lstStyle/>
                    <a:p>
                      <a:pPr algn="r" defTabSz="914400">
                        <a:lnSpc>
                          <a:spcPct val="100000"/>
                        </a:lnSpc>
                        <a:tabLst>
                          <a:tab pos="0" algn="l"/>
                        </a:tabLst>
                      </a:pPr>
                      <a:r>
                        <a:rPr lang="en-DE" sz="1200" b="0" strike="noStrike" spc="-1">
                          <a:solidFill>
                            <a:srgbClr val="000000"/>
                          </a:solidFill>
                          <a:latin typeface="Arial"/>
                        </a:rPr>
                        <a:t>25.04.24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solidFill>
                        <a:srgbClr val="434343"/>
                      </a:solidFill>
                      <a:prstDash val="solid"/>
                    </a:lnT>
                    <a:lnB w="12240">
                      <a:noFill/>
                      <a:prstDash val="solid"/>
                    </a:lnB>
                    <a:noFill/>
                  </a:tcPr>
                </a:tc>
                <a:extLst>
                  <a:ext uri="{0D108BD9-81ED-4DB2-BD59-A6C34878D82A}">
                    <a16:rowId xmlns:a16="http://schemas.microsoft.com/office/drawing/2014/main" val="10001"/>
                  </a:ext>
                </a:extLst>
              </a:tr>
              <a:tr h="331200">
                <a:tc>
                  <a:txBody>
                    <a:bodyPr/>
                    <a:lstStyle/>
                    <a:p>
                      <a:pPr defTabSz="914400">
                        <a:lnSpc>
                          <a:spcPct val="100000"/>
                        </a:lnSpc>
                        <a:tabLst>
                          <a:tab pos="0" algn="l"/>
                        </a:tabLst>
                      </a:pPr>
                      <a:r>
                        <a:rPr lang="en-DE" sz="1200" b="0" strike="noStrike" spc="-1">
                          <a:solidFill>
                            <a:schemeClr val="lt2">
                              <a:lumMod val="10000"/>
                            </a:schemeClr>
                          </a:solidFill>
                          <a:latin typeface="Arial"/>
                        </a:rPr>
                        <a:t>Einführung Unipark &amp; Fragebogendesign</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defTabSz="914400">
                        <a:lnSpc>
                          <a:spcPct val="100000"/>
                        </a:lnSpc>
                      </a:pPr>
                      <a:r>
                        <a:rPr lang="en-DE" sz="1200" b="0" strike="noStrike" spc="-1">
                          <a:solidFill>
                            <a:schemeClr val="lt2">
                              <a:lumMod val="10000"/>
                            </a:schemeClr>
                          </a:solidFill>
                          <a:latin typeface="Arial"/>
                        </a:rPr>
                        <a:t>Einführung Statistiksoftware R</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r" defTabSz="914400">
                        <a:lnSpc>
                          <a:spcPct val="100000"/>
                        </a:lnSpc>
                      </a:pPr>
                      <a:r>
                        <a:rPr lang="en-DE" sz="1200" b="0" strike="noStrike" spc="-1">
                          <a:solidFill>
                            <a:srgbClr val="000000"/>
                          </a:solidFill>
                          <a:latin typeface="Arial"/>
                        </a:rPr>
                        <a:t>02.05.24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2"/>
                  </a:ext>
                </a:extLst>
              </a:tr>
              <a:tr h="331200">
                <a:tc>
                  <a:txBody>
                    <a:bodyPr/>
                    <a:lstStyle/>
                    <a:p>
                      <a:pPr defTabSz="914400">
                        <a:lnSpc>
                          <a:spcPct val="100000"/>
                        </a:lnSpc>
                      </a:pPr>
                      <a:r>
                        <a:rPr lang="en-DE" sz="1200" b="0" strike="noStrike" spc="-1">
                          <a:solidFill>
                            <a:srgbClr val="FF0000"/>
                          </a:solidFill>
                          <a:latin typeface="Arial"/>
                        </a:rPr>
                        <a:t>Feiertag – Veranstaltung entfällt</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defTabSz="914400">
                        <a:lnSpc>
                          <a:spcPct val="100000"/>
                        </a:lnSpc>
                        <a:tabLst>
                          <a:tab pos="0" algn="l"/>
                        </a:tabLst>
                      </a:pPr>
                      <a:r>
                        <a:rPr lang="en-DE" sz="1200" b="0" strike="noStrike" spc="-1">
                          <a:solidFill>
                            <a:schemeClr val="lt2">
                              <a:lumMod val="10000"/>
                            </a:schemeClr>
                          </a:solidFill>
                          <a:latin typeface="Arial"/>
                        </a:rPr>
                        <a:t>Hypothesentests in R </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r" defTabSz="914400">
                        <a:lnSpc>
                          <a:spcPct val="100000"/>
                        </a:lnSpc>
                      </a:pPr>
                      <a:r>
                        <a:rPr lang="en-DE" sz="1200" b="0" strike="noStrike" spc="-1">
                          <a:solidFill>
                            <a:srgbClr val="FF0000"/>
                          </a:solidFill>
                          <a:latin typeface="Arial"/>
                        </a:rPr>
                        <a:t>09.05.24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3"/>
                  </a:ext>
                </a:extLst>
              </a:tr>
              <a:tr h="331200">
                <a:tc>
                  <a:txBody>
                    <a:bodyPr/>
                    <a:lstStyle/>
                    <a:p>
                      <a:pPr defTabSz="914400">
                        <a:lnSpc>
                          <a:spcPct val="100000"/>
                        </a:lnSpc>
                      </a:pPr>
                      <a:r>
                        <a:rPr lang="en-DE" sz="1200" b="0" strike="noStrike" spc="-1">
                          <a:solidFill>
                            <a:schemeClr val="lt2">
                              <a:lumMod val="10000"/>
                            </a:schemeClr>
                          </a:solidFill>
                          <a:latin typeface="Arial"/>
                        </a:rPr>
                        <a:t>Vorbereitung Stimuli Pretest </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defTabSz="914400">
                        <a:lnSpc>
                          <a:spcPct val="100000"/>
                        </a:lnSpc>
                      </a:pPr>
                      <a:r>
                        <a:rPr lang="en-DE" sz="1200" b="0" strike="noStrike" spc="-1">
                          <a:solidFill>
                            <a:schemeClr val="lt2">
                              <a:lumMod val="10000"/>
                            </a:schemeClr>
                          </a:solidFill>
                          <a:latin typeface="Arial"/>
                        </a:rPr>
                        <a:t>How to Anova in R</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r" defTabSz="914400">
                        <a:lnSpc>
                          <a:spcPct val="100000"/>
                        </a:lnSpc>
                      </a:pPr>
                      <a:r>
                        <a:rPr lang="en-DE" sz="1200" b="0" strike="noStrike" spc="-1">
                          <a:solidFill>
                            <a:srgbClr val="000000"/>
                          </a:solidFill>
                          <a:latin typeface="Arial"/>
                        </a:rPr>
                        <a:t>16.05.24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4"/>
                  </a:ext>
                </a:extLst>
              </a:tr>
              <a:tr h="331200">
                <a:tc>
                  <a:txBody>
                    <a:bodyPr/>
                    <a:lstStyle/>
                    <a:p>
                      <a:pPr defTabSz="914400">
                        <a:lnSpc>
                          <a:spcPct val="100000"/>
                        </a:lnSpc>
                      </a:pPr>
                      <a:r>
                        <a:rPr lang="en-DE" sz="1200" b="0" strike="noStrike" spc="-1">
                          <a:solidFill>
                            <a:schemeClr val="lt2">
                              <a:lumMod val="10000"/>
                            </a:schemeClr>
                          </a:solidFill>
                          <a:latin typeface="Arial"/>
                        </a:rPr>
                        <a:t>Aufsetzen der Online Studie – Pretest Run</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defTabSz="914400">
                        <a:lnSpc>
                          <a:spcPct val="100000"/>
                        </a:lnSpc>
                      </a:pPr>
                      <a:r>
                        <a:rPr lang="en-DE" sz="1200" b="0" strike="noStrike" spc="-1">
                          <a:solidFill>
                            <a:schemeClr val="lt2">
                              <a:lumMod val="10000"/>
                            </a:schemeClr>
                          </a:solidFill>
                          <a:latin typeface="Arial"/>
                        </a:rPr>
                        <a:t>How to Mediation in R (?)</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pPr algn="r" defTabSz="914400">
                        <a:lnSpc>
                          <a:spcPct val="100000"/>
                        </a:lnSpc>
                      </a:pPr>
                      <a:r>
                        <a:rPr lang="en-DE" sz="1200" b="0" strike="noStrike" spc="-1">
                          <a:solidFill>
                            <a:srgbClr val="000000"/>
                          </a:solidFill>
                          <a:latin typeface="Arial"/>
                        </a:rPr>
                        <a:t>23.05.24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5"/>
                  </a:ext>
                </a:extLst>
              </a:tr>
              <a:tr h="331200">
                <a:tc>
                  <a:txBody>
                    <a:bodyPr/>
                    <a:lstStyle/>
                    <a:p>
                      <a:pPr defTabSz="914400">
                        <a:lnSpc>
                          <a:spcPct val="100000"/>
                        </a:lnSpc>
                      </a:pPr>
                      <a:r>
                        <a:rPr lang="en-DE" sz="1200" b="0" strike="noStrike" spc="-1">
                          <a:solidFill>
                            <a:schemeClr val="lt2">
                              <a:lumMod val="10000"/>
                            </a:schemeClr>
                          </a:solidFill>
                          <a:latin typeface="Arial"/>
                        </a:rPr>
                        <a:t>Auswertung der Pretestdaten</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endParaRPr lang="en-DE" sz="1200" b="0" strike="noStrike" spc="-1">
                        <a:solidFill>
                          <a:schemeClr val="lt2">
                            <a:lumMod val="10000"/>
                          </a:schemeClr>
                        </a:solidFill>
                        <a:latin typeface="Arial"/>
                      </a:endParaRPr>
                    </a:p>
                  </a:txBody>
                  <a:tcPr anchor="ctr">
                    <a:lnL w="12240">
                      <a:noFill/>
                      <a:prstDash val="solid"/>
                    </a:lnL>
                    <a:lnR w="12240">
                      <a:noFill/>
                      <a:prstDash val="solid"/>
                    </a:lnR>
                    <a:lnT w="12240">
                      <a:noFill/>
                      <a:prstDash val="solid"/>
                    </a:lnT>
                    <a:lnB w="12240">
                      <a:noFill/>
                      <a:prstDash val="solid"/>
                    </a:lnB>
                    <a:noFill/>
                  </a:tcPr>
                </a:tc>
                <a:tc>
                  <a:txBody>
                    <a:bodyPr/>
                    <a:lstStyle/>
                    <a:p>
                      <a:pPr algn="r" defTabSz="914400">
                        <a:lnSpc>
                          <a:spcPct val="100000"/>
                        </a:lnSpc>
                      </a:pPr>
                      <a:r>
                        <a:rPr lang="en-DE" sz="1200" b="0" strike="noStrike" spc="-1">
                          <a:solidFill>
                            <a:srgbClr val="000000"/>
                          </a:solidFill>
                          <a:latin typeface="Arial"/>
                        </a:rPr>
                        <a:t>30.05.24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6"/>
                  </a:ext>
                </a:extLst>
              </a:tr>
              <a:tr h="552240">
                <a:tc>
                  <a:txBody>
                    <a:bodyPr/>
                    <a:lstStyle/>
                    <a:p>
                      <a:pPr defTabSz="914400">
                        <a:lnSpc>
                          <a:spcPct val="100000"/>
                        </a:lnSpc>
                      </a:pPr>
                      <a:r>
                        <a:rPr lang="en-DE" sz="1200" b="0" strike="noStrike" spc="-1">
                          <a:solidFill>
                            <a:schemeClr val="lt2">
                              <a:lumMod val="10000"/>
                            </a:schemeClr>
                          </a:solidFill>
                          <a:latin typeface="Arial"/>
                        </a:rPr>
                        <a:t>Präsentation der Ergebisse &amp; </a:t>
                      </a:r>
                      <a:br>
                        <a:rPr sz="1200"/>
                      </a:br>
                      <a:r>
                        <a:rPr lang="en-DE" sz="1200" b="0" strike="noStrike" spc="-1">
                          <a:solidFill>
                            <a:schemeClr val="lt2">
                              <a:lumMod val="10000"/>
                            </a:schemeClr>
                          </a:solidFill>
                          <a:latin typeface="Arial"/>
                        </a:rPr>
                        <a:t>Anpassung der Online Studie</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endParaRPr lang="en-DE" sz="1200" b="0" strike="noStrike" spc="-1">
                        <a:solidFill>
                          <a:schemeClr val="lt2">
                            <a:lumMod val="10000"/>
                          </a:schemeClr>
                        </a:solidFill>
                        <a:latin typeface="Arial"/>
                      </a:endParaRPr>
                    </a:p>
                  </a:txBody>
                  <a:tcPr anchor="ctr">
                    <a:lnL w="12240">
                      <a:noFill/>
                      <a:prstDash val="solid"/>
                    </a:lnL>
                    <a:lnR w="12240">
                      <a:noFill/>
                      <a:prstDash val="solid"/>
                    </a:lnR>
                    <a:lnT w="12240">
                      <a:noFill/>
                      <a:prstDash val="solid"/>
                    </a:lnT>
                    <a:lnB w="12240">
                      <a:noFill/>
                      <a:prstDash val="solid"/>
                    </a:lnB>
                    <a:noFill/>
                  </a:tcPr>
                </a:tc>
                <a:tc>
                  <a:txBody>
                    <a:bodyPr/>
                    <a:lstStyle/>
                    <a:p>
                      <a:pPr algn="r" defTabSz="914400">
                        <a:lnSpc>
                          <a:spcPct val="100000"/>
                        </a:lnSpc>
                      </a:pPr>
                      <a:r>
                        <a:rPr lang="en-DE" sz="1200" b="0" strike="noStrike" spc="-1">
                          <a:solidFill>
                            <a:srgbClr val="000000"/>
                          </a:solidFill>
                          <a:latin typeface="Arial"/>
                        </a:rPr>
                        <a:t>06.06.24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7"/>
                  </a:ext>
                </a:extLst>
              </a:tr>
              <a:tr h="331200">
                <a:tc>
                  <a:txBody>
                    <a:bodyPr/>
                    <a:lstStyle/>
                    <a:p>
                      <a:pPr defTabSz="914400">
                        <a:lnSpc>
                          <a:spcPct val="100000"/>
                        </a:lnSpc>
                      </a:pPr>
                      <a:r>
                        <a:rPr lang="en-DE" sz="1200" b="0" strike="noStrike" spc="-1">
                          <a:solidFill>
                            <a:schemeClr val="lt2">
                              <a:lumMod val="10000"/>
                            </a:schemeClr>
                          </a:solidFill>
                          <a:latin typeface="Arial"/>
                        </a:rPr>
                        <a:t>Aufsetzen der finalen Online Studie</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endParaRPr lang="en-DE" sz="1200" b="0" strike="noStrike" spc="-1">
                        <a:solidFill>
                          <a:schemeClr val="lt2">
                            <a:lumMod val="10000"/>
                          </a:schemeClr>
                        </a:solidFill>
                        <a:latin typeface="Arial"/>
                      </a:endParaRPr>
                    </a:p>
                  </a:txBody>
                  <a:tcPr anchor="ctr">
                    <a:lnL w="12240">
                      <a:noFill/>
                      <a:prstDash val="solid"/>
                    </a:lnL>
                    <a:lnR w="12240">
                      <a:noFill/>
                      <a:prstDash val="solid"/>
                    </a:lnR>
                    <a:lnT w="12240">
                      <a:noFill/>
                      <a:prstDash val="solid"/>
                    </a:lnT>
                    <a:lnB w="12240">
                      <a:noFill/>
                      <a:prstDash val="solid"/>
                    </a:lnB>
                    <a:noFill/>
                  </a:tcPr>
                </a:tc>
                <a:tc>
                  <a:txBody>
                    <a:bodyPr/>
                    <a:lstStyle/>
                    <a:p>
                      <a:pPr algn="r" defTabSz="914400">
                        <a:lnSpc>
                          <a:spcPct val="100000"/>
                        </a:lnSpc>
                      </a:pPr>
                      <a:r>
                        <a:rPr lang="en-DE" sz="1200" b="0" strike="noStrike" spc="-1">
                          <a:solidFill>
                            <a:srgbClr val="000000"/>
                          </a:solidFill>
                          <a:latin typeface="Arial"/>
                        </a:rPr>
                        <a:t>13.06.24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8"/>
                  </a:ext>
                </a:extLst>
              </a:tr>
              <a:tr h="331200">
                <a:tc>
                  <a:txBody>
                    <a:bodyPr/>
                    <a:lstStyle/>
                    <a:p>
                      <a:pPr defTabSz="914400">
                        <a:lnSpc>
                          <a:spcPct val="100000"/>
                        </a:lnSpc>
                      </a:pPr>
                      <a:r>
                        <a:rPr lang="en-DE" sz="1200" b="0" strike="noStrike" spc="-1">
                          <a:solidFill>
                            <a:srgbClr val="FF0000"/>
                          </a:solidFill>
                          <a:latin typeface="Arial"/>
                        </a:rPr>
                        <a:t>Durchführung der Studie – Veranstaltung entfällt</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endParaRPr lang="en-DE" sz="1200" b="0" strike="noStrike" spc="-1">
                        <a:solidFill>
                          <a:srgbClr val="FF0000"/>
                        </a:solidFill>
                        <a:latin typeface="Arial"/>
                      </a:endParaRPr>
                    </a:p>
                  </a:txBody>
                  <a:tcPr anchor="ctr">
                    <a:lnL w="12240">
                      <a:noFill/>
                      <a:prstDash val="solid"/>
                    </a:lnL>
                    <a:lnR w="12240">
                      <a:noFill/>
                      <a:prstDash val="solid"/>
                    </a:lnR>
                    <a:lnT w="12240">
                      <a:noFill/>
                      <a:prstDash val="solid"/>
                    </a:lnT>
                    <a:lnB w="12240">
                      <a:noFill/>
                      <a:prstDash val="solid"/>
                    </a:lnB>
                    <a:noFill/>
                  </a:tcPr>
                </a:tc>
                <a:tc>
                  <a:txBody>
                    <a:bodyPr/>
                    <a:lstStyle/>
                    <a:p>
                      <a:pPr algn="r" defTabSz="914400">
                        <a:lnSpc>
                          <a:spcPct val="100000"/>
                        </a:lnSpc>
                      </a:pPr>
                      <a:r>
                        <a:rPr lang="en-DE" sz="1200" b="0" strike="noStrike" spc="-1">
                          <a:solidFill>
                            <a:srgbClr val="FF0000"/>
                          </a:solidFill>
                          <a:latin typeface="Arial"/>
                        </a:rPr>
                        <a:t>20.06.24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09"/>
                  </a:ext>
                </a:extLst>
              </a:tr>
              <a:tr h="331200">
                <a:tc>
                  <a:txBody>
                    <a:bodyPr/>
                    <a:lstStyle/>
                    <a:p>
                      <a:pPr defTabSz="914400">
                        <a:lnSpc>
                          <a:spcPct val="100000"/>
                        </a:lnSpc>
                      </a:pPr>
                      <a:r>
                        <a:rPr lang="en-DE" sz="1200" b="0" strike="noStrike" spc="-1">
                          <a:solidFill>
                            <a:schemeClr val="lt2">
                              <a:lumMod val="10000"/>
                            </a:schemeClr>
                          </a:solidFill>
                          <a:latin typeface="Arial"/>
                        </a:rPr>
                        <a:t>Klausur (60 min) </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endParaRPr lang="en-DE" sz="1200" b="0" strike="noStrike" spc="-1">
                        <a:solidFill>
                          <a:schemeClr val="lt2">
                            <a:lumMod val="10000"/>
                          </a:schemeClr>
                        </a:solidFill>
                        <a:latin typeface="Arial"/>
                      </a:endParaRPr>
                    </a:p>
                  </a:txBody>
                  <a:tcPr anchor="ctr">
                    <a:lnL w="12240">
                      <a:noFill/>
                      <a:prstDash val="solid"/>
                    </a:lnL>
                    <a:lnR w="12240">
                      <a:noFill/>
                      <a:prstDash val="solid"/>
                    </a:lnR>
                    <a:lnT w="12240">
                      <a:noFill/>
                      <a:prstDash val="solid"/>
                    </a:lnT>
                    <a:lnB w="12240">
                      <a:noFill/>
                      <a:prstDash val="solid"/>
                    </a:lnB>
                    <a:noFill/>
                  </a:tcPr>
                </a:tc>
                <a:tc>
                  <a:txBody>
                    <a:bodyPr/>
                    <a:lstStyle/>
                    <a:p>
                      <a:pPr algn="r" defTabSz="914400">
                        <a:lnSpc>
                          <a:spcPct val="100000"/>
                        </a:lnSpc>
                      </a:pPr>
                      <a:r>
                        <a:rPr lang="en-DE" sz="1200" b="0" strike="noStrike" spc="-1">
                          <a:solidFill>
                            <a:srgbClr val="000000"/>
                          </a:solidFill>
                          <a:latin typeface="Arial"/>
                        </a:rPr>
                        <a:t>27.06.24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10"/>
                  </a:ext>
                </a:extLst>
              </a:tr>
              <a:tr h="331200">
                <a:tc>
                  <a:txBody>
                    <a:bodyPr/>
                    <a:lstStyle/>
                    <a:p>
                      <a:pPr defTabSz="914400">
                        <a:lnSpc>
                          <a:spcPct val="100000"/>
                        </a:lnSpc>
                        <a:tabLst>
                          <a:tab pos="0" algn="l"/>
                        </a:tabLst>
                      </a:pPr>
                      <a:r>
                        <a:rPr lang="en-DE" sz="1200" b="0" strike="noStrike" spc="-1">
                          <a:solidFill>
                            <a:schemeClr val="lt2">
                              <a:lumMod val="10000"/>
                            </a:schemeClr>
                          </a:solidFill>
                          <a:latin typeface="Arial"/>
                        </a:rPr>
                        <a:t>Fragestunde Datenauswertung</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endParaRPr lang="en-DE" sz="1200" b="0" strike="noStrike" spc="-1">
                        <a:solidFill>
                          <a:schemeClr val="lt2">
                            <a:lumMod val="10000"/>
                          </a:schemeClr>
                        </a:solidFill>
                        <a:latin typeface="Arial"/>
                      </a:endParaRPr>
                    </a:p>
                  </a:txBody>
                  <a:tcPr anchor="ctr">
                    <a:lnL w="12240">
                      <a:noFill/>
                      <a:prstDash val="solid"/>
                    </a:lnL>
                    <a:lnR w="12240">
                      <a:noFill/>
                      <a:prstDash val="solid"/>
                    </a:lnR>
                    <a:lnT w="12240">
                      <a:noFill/>
                      <a:prstDash val="solid"/>
                    </a:lnT>
                    <a:lnB w="12240">
                      <a:noFill/>
                      <a:prstDash val="solid"/>
                    </a:lnB>
                    <a:noFill/>
                  </a:tcPr>
                </a:tc>
                <a:tc>
                  <a:txBody>
                    <a:bodyPr/>
                    <a:lstStyle/>
                    <a:p>
                      <a:pPr algn="r" defTabSz="914400">
                        <a:lnSpc>
                          <a:spcPct val="100000"/>
                        </a:lnSpc>
                      </a:pPr>
                      <a:r>
                        <a:rPr lang="en-DE" sz="1200" b="0" strike="noStrike" spc="-1">
                          <a:solidFill>
                            <a:srgbClr val="000000"/>
                          </a:solidFill>
                          <a:latin typeface="Arial"/>
                        </a:rPr>
                        <a:t>04.07.24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11"/>
                  </a:ext>
                </a:extLst>
              </a:tr>
              <a:tr h="331200">
                <a:tc>
                  <a:txBody>
                    <a:bodyPr/>
                    <a:lstStyle/>
                    <a:p>
                      <a:pPr defTabSz="914400">
                        <a:lnSpc>
                          <a:spcPct val="100000"/>
                        </a:lnSpc>
                      </a:pPr>
                      <a:r>
                        <a:rPr lang="en-DE" sz="1200" b="0" strike="noStrike" spc="-1">
                          <a:solidFill>
                            <a:schemeClr val="lt2">
                              <a:lumMod val="10000"/>
                            </a:schemeClr>
                          </a:solidFill>
                          <a:latin typeface="Arial"/>
                        </a:rPr>
                        <a:t>Ergebnispräsentation &amp; Diskussion</a:t>
                      </a:r>
                      <a:endParaRPr lang="de-DE" sz="1200" b="0" strike="noStrike" spc="-1">
                        <a:solidFill>
                          <a:srgbClr val="000000"/>
                        </a:solidFill>
                        <a:latin typeface="Calibri"/>
                      </a:endParaRPr>
                    </a:p>
                  </a:txBody>
                  <a:tcPr anchor="ctr">
                    <a:lnL w="12240">
                      <a:noFill/>
                      <a:prstDash val="solid"/>
                    </a:lnL>
                    <a:lnR w="12240">
                      <a:noFill/>
                      <a:prstDash val="solid"/>
                    </a:lnR>
                    <a:lnT w="12240">
                      <a:noFill/>
                      <a:prstDash val="solid"/>
                    </a:lnT>
                    <a:lnB w="12240">
                      <a:noFill/>
                      <a:prstDash val="solid"/>
                    </a:lnB>
                    <a:noFill/>
                  </a:tcPr>
                </a:tc>
                <a:tc>
                  <a:txBody>
                    <a:bodyPr/>
                    <a:lstStyle/>
                    <a:p>
                      <a:endParaRPr lang="en-DE" sz="1200" b="0" strike="noStrike" spc="-1">
                        <a:solidFill>
                          <a:schemeClr val="lt2">
                            <a:lumMod val="10000"/>
                          </a:schemeClr>
                        </a:solidFill>
                        <a:latin typeface="Arial"/>
                      </a:endParaRPr>
                    </a:p>
                  </a:txBody>
                  <a:tcPr anchor="ctr">
                    <a:lnL w="12240">
                      <a:noFill/>
                      <a:prstDash val="solid"/>
                    </a:lnL>
                    <a:lnR w="12240">
                      <a:noFill/>
                      <a:prstDash val="solid"/>
                    </a:lnR>
                    <a:lnT w="12240">
                      <a:noFill/>
                      <a:prstDash val="solid"/>
                    </a:lnT>
                    <a:lnB w="12240">
                      <a:noFill/>
                      <a:prstDash val="solid"/>
                    </a:lnB>
                    <a:noFill/>
                  </a:tcPr>
                </a:tc>
                <a:tc>
                  <a:txBody>
                    <a:bodyPr/>
                    <a:lstStyle/>
                    <a:p>
                      <a:pPr algn="r" defTabSz="914400">
                        <a:lnSpc>
                          <a:spcPct val="100000"/>
                        </a:lnSpc>
                      </a:pPr>
                      <a:r>
                        <a:rPr lang="en-DE" sz="1200" b="0" strike="noStrike" spc="-1">
                          <a:solidFill>
                            <a:srgbClr val="000000"/>
                          </a:solidFill>
                          <a:latin typeface="Arial"/>
                        </a:rPr>
                        <a:t>11.07.24</a:t>
                      </a:r>
                      <a:endParaRPr lang="de-DE" sz="1200" b="0" strike="noStrike" spc="-1">
                        <a:solidFill>
                          <a:srgbClr val="000000"/>
                        </a:solidFill>
                        <a:latin typeface="Calibri"/>
                      </a:endParaRPr>
                    </a:p>
                  </a:txBody>
                  <a:tcPr marL="9360" marR="9360" anchor="ctr">
                    <a:lnL w="12240">
                      <a:noFill/>
                      <a:prstDash val="solid"/>
                    </a:lnL>
                    <a:lnR w="12240">
                      <a:noFill/>
                      <a:prstDash val="solid"/>
                    </a:lnR>
                    <a:lnT w="12240">
                      <a:noFill/>
                      <a:prstDash val="solid"/>
                    </a:lnT>
                    <a:lnB w="12240">
                      <a:noFill/>
                      <a:prstDash val="solid"/>
                    </a:lnB>
                    <a:noFill/>
                  </a:tcPr>
                </a:tc>
                <a:extLst>
                  <a:ext uri="{0D108BD9-81ED-4DB2-BD59-A6C34878D82A}">
                    <a16:rowId xmlns:a16="http://schemas.microsoft.com/office/drawing/2014/main" val="1001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PlaceHolder 1"/>
          <p:cNvSpPr>
            <a:spLocks noGrp="1"/>
          </p:cNvSpPr>
          <p:nvPr>
            <p:ph/>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en-DE" sz="2400" b="0" strike="noStrike" spc="-1">
                <a:solidFill>
                  <a:srgbClr val="C40D1E"/>
                </a:solidFill>
                <a:latin typeface="Arial"/>
              </a:rPr>
              <a:t>Aufbau der Veranstaltungen</a:t>
            </a:r>
            <a:endParaRPr lang="de-DE" sz="2400" b="0" strike="noStrike" spc="-1">
              <a:solidFill>
                <a:schemeClr val="dk1"/>
              </a:solidFill>
              <a:latin typeface="Calibri"/>
            </a:endParaRPr>
          </a:p>
        </p:txBody>
      </p:sp>
      <p:sp>
        <p:nvSpPr>
          <p:cNvPr id="75" name="Text Box 15"/>
          <p:cNvSpPr/>
          <p:nvPr/>
        </p:nvSpPr>
        <p:spPr>
          <a:xfrm>
            <a:off x="1127520" y="1373040"/>
            <a:ext cx="1978560" cy="575640"/>
          </a:xfrm>
          <a:prstGeom prst="roundRect">
            <a:avLst>
              <a:gd name="adj" fmla="val 16667"/>
            </a:avLst>
          </a:prstGeom>
          <a:solidFill>
            <a:schemeClr val="accent1"/>
          </a:solidFill>
          <a:ln w="12700">
            <a:noFill/>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de-DE" sz="1400" b="0" strike="noStrike" spc="-1">
                <a:solidFill>
                  <a:schemeClr val="lt1"/>
                </a:solidFill>
                <a:latin typeface="Arial"/>
              </a:rPr>
              <a:t>Input</a:t>
            </a:r>
            <a:endParaRPr lang="de-DE" sz="1400" b="0" strike="noStrike" spc="-1">
              <a:solidFill>
                <a:srgbClr val="000000"/>
              </a:solidFill>
              <a:latin typeface="Calibri"/>
            </a:endParaRPr>
          </a:p>
        </p:txBody>
      </p:sp>
      <p:grpSp>
        <p:nvGrpSpPr>
          <p:cNvPr id="76" name="Gruppieren 11"/>
          <p:cNvGrpSpPr/>
          <p:nvPr/>
        </p:nvGrpSpPr>
        <p:grpSpPr>
          <a:xfrm>
            <a:off x="1417680" y="2015280"/>
            <a:ext cx="4238280" cy="2039400"/>
            <a:chOff x="1417680" y="2015280"/>
            <a:chExt cx="4238280" cy="2039400"/>
          </a:xfrm>
        </p:grpSpPr>
        <p:sp>
          <p:nvSpPr>
            <p:cNvPr id="77" name="Abgerundetes Rechteck 3"/>
            <p:cNvSpPr/>
            <p:nvPr/>
          </p:nvSpPr>
          <p:spPr>
            <a:xfrm>
              <a:off x="1573920" y="2174040"/>
              <a:ext cx="4082040" cy="1880640"/>
            </a:xfrm>
            <a:prstGeom prst="roundRect">
              <a:avLst>
                <a:gd name="adj" fmla="val 16667"/>
              </a:avLst>
            </a:prstGeom>
            <a:noFill/>
            <a:ln>
              <a:solidFill>
                <a:srgbClr val="434343"/>
              </a:solidFill>
            </a:ln>
          </p:spPr>
          <p:style>
            <a:lnRef idx="2">
              <a:schemeClr val="accent1">
                <a:shade val="50000"/>
              </a:schemeClr>
            </a:lnRef>
            <a:fillRef idx="1">
              <a:schemeClr val="accent1"/>
            </a:fillRef>
            <a:effectRef idx="0">
              <a:schemeClr val="accent1"/>
            </a:effectRef>
            <a:fontRef idx="minor"/>
          </p:style>
          <p:txBody>
            <a:bodyPr lIns="90000" tIns="180000" rIns="90000" bIns="45000" anchor="t">
              <a:noAutofit/>
            </a:bodyPr>
            <a:lstStyle/>
            <a:p>
              <a:pPr defTabSz="914400">
                <a:lnSpc>
                  <a:spcPct val="150000"/>
                </a:lnSpc>
              </a:pPr>
              <a:r>
                <a:rPr lang="de-DE" sz="1400" b="1" strike="noStrike" spc="-1">
                  <a:solidFill>
                    <a:schemeClr val="dk1"/>
                  </a:solidFill>
                  <a:latin typeface="Arial"/>
                </a:rPr>
                <a:t>ISIS</a:t>
              </a:r>
              <a:endParaRPr lang="de-DE" sz="1400" b="0" strike="noStrike" spc="-1">
                <a:solidFill>
                  <a:srgbClr val="000000"/>
                </a:solidFill>
                <a:latin typeface="Calibri"/>
              </a:endParaRPr>
            </a:p>
            <a:p>
              <a:pPr marL="285840" indent="-285840" defTabSz="914400">
                <a:lnSpc>
                  <a:spcPct val="100000"/>
                </a:lnSpc>
                <a:spcAft>
                  <a:spcPts val="1199"/>
                </a:spcAft>
                <a:buClr>
                  <a:srgbClr val="434343"/>
                </a:buClr>
                <a:buFont typeface="Arial"/>
                <a:buChar char="•"/>
              </a:pPr>
              <a:r>
                <a:rPr lang="de-DE" sz="1400" b="0" strike="noStrike" spc="-1">
                  <a:solidFill>
                    <a:schemeClr val="dk1"/>
                  </a:solidFill>
                  <a:latin typeface="Arial"/>
                </a:rPr>
                <a:t>Folien mit Lehrinhalten</a:t>
              </a:r>
              <a:endParaRPr lang="de-DE" sz="1400" b="0" strike="noStrike" spc="-1">
                <a:solidFill>
                  <a:srgbClr val="000000"/>
                </a:solidFill>
                <a:latin typeface="Calibri"/>
              </a:endParaRPr>
            </a:p>
            <a:p>
              <a:pPr marL="285840" indent="-285840" defTabSz="914400">
                <a:lnSpc>
                  <a:spcPct val="100000"/>
                </a:lnSpc>
                <a:spcAft>
                  <a:spcPts val="1199"/>
                </a:spcAft>
                <a:buClr>
                  <a:srgbClr val="434343"/>
                </a:buClr>
                <a:buFont typeface="Arial"/>
                <a:buChar char="•"/>
              </a:pPr>
              <a:r>
                <a:rPr lang="de-DE" sz="1400" b="0" strike="noStrike" spc="-1">
                  <a:solidFill>
                    <a:schemeClr val="dk1"/>
                  </a:solidFill>
                  <a:latin typeface="Arial"/>
                </a:rPr>
                <a:t>Artikel und Literaturhinweise</a:t>
              </a:r>
              <a:endParaRPr lang="de-DE" sz="1400" b="0" strike="noStrike" spc="-1">
                <a:solidFill>
                  <a:srgbClr val="000000"/>
                </a:solidFill>
                <a:latin typeface="Calibri"/>
              </a:endParaRPr>
            </a:p>
            <a:p>
              <a:pPr marL="285840" indent="-285840" defTabSz="914400">
                <a:lnSpc>
                  <a:spcPct val="100000"/>
                </a:lnSpc>
                <a:spcAft>
                  <a:spcPts val="1199"/>
                </a:spcAft>
                <a:buClr>
                  <a:srgbClr val="434343"/>
                </a:buClr>
                <a:buFont typeface="Arial"/>
                <a:buChar char="•"/>
              </a:pPr>
              <a:r>
                <a:rPr lang="de-DE" sz="1400" b="0" strike="noStrike" spc="-1">
                  <a:solidFill>
                    <a:schemeClr val="dk1"/>
                  </a:solidFill>
                  <a:latin typeface="Arial"/>
                </a:rPr>
                <a:t>ggf. zusätzliche Materialien</a:t>
              </a:r>
              <a:endParaRPr lang="de-DE" sz="1400" b="0" strike="noStrike" spc="-1">
                <a:solidFill>
                  <a:srgbClr val="000000"/>
                </a:solidFill>
                <a:latin typeface="Calibri"/>
              </a:endParaRPr>
            </a:p>
            <a:p>
              <a:pPr defTabSz="914400">
                <a:lnSpc>
                  <a:spcPct val="100000"/>
                </a:lnSpc>
              </a:pPr>
              <a:endParaRPr lang="de-DE" sz="1400" b="0" strike="noStrike" spc="-1">
                <a:solidFill>
                  <a:srgbClr val="000000"/>
                </a:solidFill>
                <a:latin typeface="Calibri"/>
              </a:endParaRPr>
            </a:p>
          </p:txBody>
        </p:sp>
        <p:sp>
          <p:nvSpPr>
            <p:cNvPr id="78" name="Text Box 15"/>
            <p:cNvSpPr/>
            <p:nvPr/>
          </p:nvSpPr>
          <p:spPr>
            <a:xfrm>
              <a:off x="1417680" y="2015280"/>
              <a:ext cx="2007720" cy="428400"/>
            </a:xfrm>
            <a:prstGeom prst="roundRect">
              <a:avLst>
                <a:gd name="adj" fmla="val 16667"/>
              </a:avLst>
            </a:prstGeom>
            <a:solidFill>
              <a:schemeClr val="bg1">
                <a:lumMod val="50000"/>
              </a:schemeClr>
            </a:solidFill>
            <a:ln w="12700">
              <a:solidFill>
                <a:srgbClr val="FFFFFF">
                  <a:lumMod val="50000"/>
                </a:srgbClr>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de-DE" sz="1400" b="0" strike="noStrike" spc="-1">
                  <a:solidFill>
                    <a:schemeClr val="lt1"/>
                  </a:solidFill>
                  <a:latin typeface="Arial"/>
                </a:rPr>
                <a:t>Online</a:t>
              </a:r>
              <a:endParaRPr lang="de-DE" sz="1400" b="0" strike="noStrike" spc="-1">
                <a:solidFill>
                  <a:srgbClr val="000000"/>
                </a:solidFill>
                <a:latin typeface="Calibri"/>
              </a:endParaRPr>
            </a:p>
          </p:txBody>
        </p:sp>
      </p:grpSp>
      <p:grpSp>
        <p:nvGrpSpPr>
          <p:cNvPr id="79" name="Gruppieren 12"/>
          <p:cNvGrpSpPr/>
          <p:nvPr/>
        </p:nvGrpSpPr>
        <p:grpSpPr>
          <a:xfrm>
            <a:off x="1417680" y="4161240"/>
            <a:ext cx="4200480" cy="1756800"/>
            <a:chOff x="1417680" y="4161240"/>
            <a:chExt cx="4200480" cy="1756800"/>
          </a:xfrm>
        </p:grpSpPr>
        <p:sp>
          <p:nvSpPr>
            <p:cNvPr id="80" name="Abgerundetes Rechteck 13"/>
            <p:cNvSpPr/>
            <p:nvPr/>
          </p:nvSpPr>
          <p:spPr>
            <a:xfrm>
              <a:off x="1572840" y="4398480"/>
              <a:ext cx="4045320" cy="1519560"/>
            </a:xfrm>
            <a:prstGeom prst="roundRect">
              <a:avLst>
                <a:gd name="adj" fmla="val 16667"/>
              </a:avLst>
            </a:prstGeom>
            <a:noFill/>
            <a:ln>
              <a:solidFill>
                <a:srgbClr val="434343"/>
              </a:solidFill>
            </a:ln>
          </p:spPr>
          <p:style>
            <a:lnRef idx="2">
              <a:schemeClr val="accent1">
                <a:shade val="50000"/>
              </a:schemeClr>
            </a:lnRef>
            <a:fillRef idx="1">
              <a:schemeClr val="accent1"/>
            </a:fillRef>
            <a:effectRef idx="0">
              <a:schemeClr val="accent1"/>
            </a:effectRef>
            <a:fontRef idx="minor"/>
          </p:style>
          <p:txBody>
            <a:bodyPr lIns="90000" tIns="180000" rIns="90000" bIns="45000" anchor="t">
              <a:noAutofit/>
            </a:bodyPr>
            <a:lstStyle/>
            <a:p>
              <a:pPr defTabSz="914400">
                <a:lnSpc>
                  <a:spcPct val="150000"/>
                </a:lnSpc>
              </a:pPr>
              <a:r>
                <a:rPr lang="de-DE" sz="1400" b="1" strike="noStrike" spc="-1">
                  <a:solidFill>
                    <a:schemeClr val="dk1"/>
                  </a:solidFill>
                  <a:latin typeface="Arial"/>
                </a:rPr>
                <a:t>Präsenz &amp; Coaching</a:t>
              </a:r>
              <a:endParaRPr lang="de-DE" sz="1400" b="0" strike="noStrike" spc="-1">
                <a:solidFill>
                  <a:srgbClr val="000000"/>
                </a:solidFill>
                <a:latin typeface="Calibri"/>
              </a:endParaRPr>
            </a:p>
            <a:p>
              <a:pPr marL="285840" indent="-285840" defTabSz="914400">
                <a:lnSpc>
                  <a:spcPct val="100000"/>
                </a:lnSpc>
                <a:spcAft>
                  <a:spcPts val="1199"/>
                </a:spcAft>
                <a:buClr>
                  <a:srgbClr val="434343"/>
                </a:buClr>
                <a:buFont typeface="Arial"/>
                <a:buChar char="•"/>
              </a:pPr>
              <a:r>
                <a:rPr lang="de-DE" sz="1400" b="0" strike="noStrike" spc="-1">
                  <a:solidFill>
                    <a:schemeClr val="dk1"/>
                  </a:solidFill>
                  <a:latin typeface="Arial"/>
                </a:rPr>
                <a:t>Besprechung des Projektfortschritts</a:t>
              </a:r>
              <a:endParaRPr lang="de-DE" sz="1400" b="0" strike="noStrike" spc="-1">
                <a:solidFill>
                  <a:srgbClr val="000000"/>
                </a:solidFill>
                <a:latin typeface="Calibri"/>
              </a:endParaRPr>
            </a:p>
            <a:p>
              <a:pPr marL="285840" indent="-285840" defTabSz="914400">
                <a:lnSpc>
                  <a:spcPct val="100000"/>
                </a:lnSpc>
                <a:spcAft>
                  <a:spcPts val="1199"/>
                </a:spcAft>
                <a:buClr>
                  <a:srgbClr val="434343"/>
                </a:buClr>
                <a:buFont typeface="Arial"/>
                <a:buChar char="•"/>
              </a:pPr>
              <a:r>
                <a:rPr lang="de-DE" sz="1400" b="0" strike="noStrike" spc="-1">
                  <a:solidFill>
                    <a:schemeClr val="dk1"/>
                  </a:solidFill>
                  <a:latin typeface="Arial"/>
                </a:rPr>
                <a:t>Raum für Fragen und Diskussionen</a:t>
              </a:r>
              <a:endParaRPr lang="de-DE" sz="1400" b="0" strike="noStrike" spc="-1">
                <a:solidFill>
                  <a:srgbClr val="000000"/>
                </a:solidFill>
                <a:latin typeface="Calibri"/>
              </a:endParaRPr>
            </a:p>
            <a:p>
              <a:pPr defTabSz="914400">
                <a:lnSpc>
                  <a:spcPct val="100000"/>
                </a:lnSpc>
              </a:pPr>
              <a:endParaRPr lang="de-DE" sz="1400" b="0" strike="noStrike" spc="-1">
                <a:solidFill>
                  <a:srgbClr val="000000"/>
                </a:solidFill>
                <a:latin typeface="Calibri"/>
              </a:endParaRPr>
            </a:p>
          </p:txBody>
        </p:sp>
        <p:sp>
          <p:nvSpPr>
            <p:cNvPr id="81" name="Text Box 15"/>
            <p:cNvSpPr/>
            <p:nvPr/>
          </p:nvSpPr>
          <p:spPr>
            <a:xfrm>
              <a:off x="1417680" y="4161240"/>
              <a:ext cx="1989720" cy="440640"/>
            </a:xfrm>
            <a:prstGeom prst="roundRect">
              <a:avLst>
                <a:gd name="adj" fmla="val 16667"/>
              </a:avLst>
            </a:prstGeom>
            <a:solidFill>
              <a:schemeClr val="bg1">
                <a:lumMod val="50000"/>
              </a:schemeClr>
            </a:solidFill>
            <a:ln w="12700">
              <a:solidFill>
                <a:srgbClr val="FFFFFF">
                  <a:lumMod val="50000"/>
                </a:srgbClr>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de-DE" sz="1400" b="0" strike="noStrike" spc="-1">
                  <a:solidFill>
                    <a:schemeClr val="lt1"/>
                  </a:solidFill>
                  <a:latin typeface="Arial"/>
                </a:rPr>
                <a:t>Präsenz</a:t>
              </a:r>
              <a:endParaRPr lang="de-DE" sz="1400" b="0" strike="noStrike" spc="-1">
                <a:solidFill>
                  <a:srgbClr val="000000"/>
                </a:solidFill>
                <a:latin typeface="Calibri"/>
              </a:endParaRPr>
            </a:p>
          </p:txBody>
        </p:sp>
      </p:grpSp>
      <p:grpSp>
        <p:nvGrpSpPr>
          <p:cNvPr id="82" name="Group 18"/>
          <p:cNvGrpSpPr/>
          <p:nvPr/>
        </p:nvGrpSpPr>
        <p:grpSpPr>
          <a:xfrm>
            <a:off x="7340400" y="1686600"/>
            <a:ext cx="4129560" cy="3666240"/>
            <a:chOff x="7340400" y="1686600"/>
            <a:chExt cx="4129560" cy="3666240"/>
          </a:xfrm>
        </p:grpSpPr>
        <p:sp>
          <p:nvSpPr>
            <p:cNvPr id="83" name="Text Box 15"/>
            <p:cNvSpPr/>
            <p:nvPr/>
          </p:nvSpPr>
          <p:spPr>
            <a:xfrm>
              <a:off x="7340400" y="1686600"/>
              <a:ext cx="1773000" cy="575640"/>
            </a:xfrm>
            <a:prstGeom prst="roundRect">
              <a:avLst>
                <a:gd name="adj" fmla="val 16667"/>
              </a:avLst>
            </a:prstGeom>
            <a:solidFill>
              <a:schemeClr val="accent1"/>
            </a:solidFill>
            <a:ln w="12700">
              <a:noFill/>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de-DE" sz="1400" b="0" strike="noStrike" spc="-1">
                  <a:solidFill>
                    <a:schemeClr val="lt1"/>
                  </a:solidFill>
                  <a:latin typeface="Arial"/>
                </a:rPr>
                <a:t>Anwendung</a:t>
              </a:r>
              <a:endParaRPr lang="de-DE" sz="1400" b="0" strike="noStrike" spc="-1">
                <a:solidFill>
                  <a:srgbClr val="000000"/>
                </a:solidFill>
                <a:latin typeface="Calibri"/>
              </a:endParaRPr>
            </a:p>
          </p:txBody>
        </p:sp>
        <p:grpSp>
          <p:nvGrpSpPr>
            <p:cNvPr id="84" name="Gruppieren 15"/>
            <p:cNvGrpSpPr/>
            <p:nvPr/>
          </p:nvGrpSpPr>
          <p:grpSpPr>
            <a:xfrm>
              <a:off x="7581960" y="2328480"/>
              <a:ext cx="3888000" cy="3024360"/>
              <a:chOff x="7581960" y="2328480"/>
              <a:chExt cx="3888000" cy="3024360"/>
            </a:xfrm>
          </p:grpSpPr>
          <p:sp>
            <p:nvSpPr>
              <p:cNvPr id="85" name="Abgerundetes Rechteck 16"/>
              <p:cNvSpPr/>
              <p:nvPr/>
            </p:nvSpPr>
            <p:spPr>
              <a:xfrm>
                <a:off x="7720920" y="2547720"/>
                <a:ext cx="3749040" cy="2805120"/>
              </a:xfrm>
              <a:prstGeom prst="roundRect">
                <a:avLst>
                  <a:gd name="adj" fmla="val 10768"/>
                </a:avLst>
              </a:prstGeom>
              <a:noFill/>
              <a:ln>
                <a:solidFill>
                  <a:srgbClr val="434343"/>
                </a:solidFill>
              </a:ln>
            </p:spPr>
            <p:style>
              <a:lnRef idx="2">
                <a:schemeClr val="accent1">
                  <a:shade val="50000"/>
                </a:schemeClr>
              </a:lnRef>
              <a:fillRef idx="1">
                <a:schemeClr val="accent1"/>
              </a:fillRef>
              <a:effectRef idx="0">
                <a:schemeClr val="accent1"/>
              </a:effectRef>
              <a:fontRef idx="minor"/>
            </p:style>
            <p:txBody>
              <a:bodyPr lIns="90000" tIns="180000" rIns="90000" bIns="45000" anchor="t">
                <a:noAutofit/>
              </a:bodyPr>
              <a:lstStyle/>
              <a:p>
                <a:pPr defTabSz="914400">
                  <a:lnSpc>
                    <a:spcPct val="100000"/>
                  </a:lnSpc>
                </a:pPr>
                <a:endParaRPr lang="de-DE" sz="1400" b="0" strike="noStrike" spc="-1">
                  <a:solidFill>
                    <a:srgbClr val="000000"/>
                  </a:solidFill>
                  <a:latin typeface="Calibri"/>
                </a:endParaRPr>
              </a:p>
              <a:p>
                <a:pPr marL="285840" indent="-285840" defTabSz="914400">
                  <a:lnSpc>
                    <a:spcPct val="100000"/>
                  </a:lnSpc>
                  <a:spcAft>
                    <a:spcPts val="1199"/>
                  </a:spcAft>
                  <a:buClr>
                    <a:srgbClr val="434343"/>
                  </a:buClr>
                  <a:buFont typeface="Arial"/>
                  <a:buChar char="•"/>
                </a:pPr>
                <a:r>
                  <a:rPr lang="de-DE" sz="1400" b="0" strike="noStrike" spc="-1">
                    <a:solidFill>
                      <a:schemeClr val="dk1"/>
                    </a:solidFill>
                    <a:latin typeface="Arial"/>
                  </a:rPr>
                  <a:t>In Gruppenarbeit…</a:t>
                </a:r>
                <a:endParaRPr lang="de-DE" sz="1400" b="0" strike="noStrike" spc="-1">
                  <a:solidFill>
                    <a:srgbClr val="000000"/>
                  </a:solidFill>
                  <a:latin typeface="Calibri"/>
                </a:endParaRPr>
              </a:p>
              <a:p>
                <a:pPr marL="285840" indent="-285840" defTabSz="914400">
                  <a:lnSpc>
                    <a:spcPct val="100000"/>
                  </a:lnSpc>
                  <a:spcAft>
                    <a:spcPts val="1199"/>
                  </a:spcAft>
                  <a:buClr>
                    <a:srgbClr val="434343"/>
                  </a:buClr>
                  <a:buFont typeface="Arial"/>
                  <a:buChar char="•"/>
                </a:pPr>
                <a:r>
                  <a:rPr lang="de-DE" sz="1400" b="0" strike="noStrike" spc="-1">
                    <a:solidFill>
                      <a:schemeClr val="dk1"/>
                    </a:solidFill>
                    <a:latin typeface="Arial"/>
                  </a:rPr>
                  <a:t>… wird ein Forschungsprojekt entwickelt, durchgeführt, ausgewertet...</a:t>
                </a:r>
                <a:endParaRPr lang="de-DE" sz="1400" b="0" strike="noStrike" spc="-1">
                  <a:solidFill>
                    <a:srgbClr val="000000"/>
                  </a:solidFill>
                  <a:latin typeface="Calibri"/>
                </a:endParaRPr>
              </a:p>
              <a:p>
                <a:pPr marL="285840" indent="-285840" defTabSz="914400">
                  <a:lnSpc>
                    <a:spcPct val="100000"/>
                  </a:lnSpc>
                  <a:spcAft>
                    <a:spcPts val="1199"/>
                  </a:spcAft>
                  <a:buClr>
                    <a:srgbClr val="434343"/>
                  </a:buClr>
                  <a:buFont typeface="Arial"/>
                  <a:buChar char="•"/>
                </a:pPr>
                <a:r>
                  <a:rPr lang="de-DE" sz="1400" b="0" strike="noStrike" spc="-1">
                    <a:solidFill>
                      <a:schemeClr val="dk1"/>
                    </a:solidFill>
                    <a:latin typeface="Arial"/>
                  </a:rPr>
                  <a:t>… und die Ergebnisse werden präsentiert und diskutiert.</a:t>
                </a:r>
                <a:endParaRPr lang="de-DE" sz="1400" b="0" strike="noStrike" spc="-1">
                  <a:solidFill>
                    <a:srgbClr val="000000"/>
                  </a:solidFill>
                  <a:latin typeface="Calibri"/>
                </a:endParaRPr>
              </a:p>
              <a:p>
                <a:pPr defTabSz="914400">
                  <a:lnSpc>
                    <a:spcPct val="100000"/>
                  </a:lnSpc>
                  <a:spcAft>
                    <a:spcPts val="1199"/>
                  </a:spcAft>
                </a:pPr>
                <a:endParaRPr lang="de-DE" sz="1400" b="0" strike="noStrike" spc="-1">
                  <a:solidFill>
                    <a:srgbClr val="000000"/>
                  </a:solidFill>
                  <a:latin typeface="Calibri"/>
                </a:endParaRPr>
              </a:p>
            </p:txBody>
          </p:sp>
          <p:sp>
            <p:nvSpPr>
              <p:cNvPr id="86" name="Text Box 15"/>
              <p:cNvSpPr/>
              <p:nvPr/>
            </p:nvSpPr>
            <p:spPr>
              <a:xfrm>
                <a:off x="7581960" y="2328480"/>
                <a:ext cx="2441160" cy="488160"/>
              </a:xfrm>
              <a:prstGeom prst="roundRect">
                <a:avLst>
                  <a:gd name="adj" fmla="val 16667"/>
                </a:avLst>
              </a:prstGeom>
              <a:solidFill>
                <a:schemeClr val="bg1">
                  <a:lumMod val="50000"/>
                </a:schemeClr>
              </a:solidFill>
              <a:ln w="12700">
                <a:solidFill>
                  <a:srgbClr val="FFFFFF">
                    <a:lumMod val="50000"/>
                  </a:srgbClr>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de-DE" sz="1400" b="0" strike="noStrike" spc="-1">
                    <a:solidFill>
                      <a:schemeClr val="lt1"/>
                    </a:solidFill>
                    <a:latin typeface="Arial"/>
                  </a:rPr>
                  <a:t>Forschungsprojekt</a:t>
                </a:r>
                <a:endParaRPr lang="de-DE" sz="1400" b="0" strike="noStrike" spc="-1">
                  <a:solidFill>
                    <a:srgbClr val="000000"/>
                  </a:solidFill>
                  <a:latin typeface="Calibri"/>
                </a:endParaRPr>
              </a:p>
            </p:txBody>
          </p:sp>
        </p:grpSp>
      </p:grpSp>
      <p:sp>
        <p:nvSpPr>
          <p:cNvPr id="87" name="Right Arrow 16"/>
          <p:cNvSpPr/>
          <p:nvPr/>
        </p:nvSpPr>
        <p:spPr>
          <a:xfrm>
            <a:off x="6199560" y="3199320"/>
            <a:ext cx="978120" cy="1219680"/>
          </a:xfrm>
          <a:prstGeom prst="rightArrow">
            <a:avLst>
              <a:gd name="adj1" fmla="val 50000"/>
              <a:gd name="adj2" fmla="val 50000"/>
            </a:avLst>
          </a:prstGeom>
          <a:solidFill>
            <a:schemeClr val="accent1"/>
          </a:solidFill>
          <a:ln w="12700">
            <a:noFill/>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endParaRPr lang="en-DE" sz="1600" b="1" strike="noStrike" spc="-1">
              <a:solidFill>
                <a:schemeClr val="lt1"/>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en-DE" sz="2400" b="0" strike="noStrike" spc="-1">
                <a:solidFill>
                  <a:srgbClr val="C40D1E"/>
                </a:solidFill>
                <a:latin typeface="Arial"/>
              </a:rPr>
              <a:t>Organisatorisches: Prüfungsleistung</a:t>
            </a:r>
            <a:endParaRPr lang="de-DE" sz="2400" b="0" strike="noStrike" spc="-1">
              <a:solidFill>
                <a:schemeClr val="dk1"/>
              </a:solidFill>
              <a:latin typeface="Calibri"/>
            </a:endParaRPr>
          </a:p>
        </p:txBody>
      </p:sp>
      <p:sp>
        <p:nvSpPr>
          <p:cNvPr id="89" name="Rectangle 2"/>
          <p:cNvSpPr/>
          <p:nvPr/>
        </p:nvSpPr>
        <p:spPr>
          <a:xfrm>
            <a:off x="555840" y="1443240"/>
            <a:ext cx="7272720" cy="608040"/>
          </a:xfrm>
          <a:prstGeom prst="roundRect">
            <a:avLst>
              <a:gd name="adj" fmla="val 18619"/>
            </a:avLst>
          </a:prstGeom>
          <a:solidFill>
            <a:schemeClr val="accent1"/>
          </a:solidFill>
          <a:ln w="12700">
            <a:noFill/>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defTabSz="762120">
              <a:lnSpc>
                <a:spcPct val="100000"/>
              </a:lnSpc>
            </a:pPr>
            <a:r>
              <a:rPr lang="en-US" sz="1400" b="0" strike="noStrike" spc="-1">
                <a:solidFill>
                  <a:schemeClr val="lt1"/>
                </a:solidFill>
                <a:latin typeface="Arial"/>
              </a:rPr>
              <a:t>Modul: Marktforschung und Datenanalyse, 12 ECTS</a:t>
            </a:r>
            <a:endParaRPr lang="de-DE" sz="1400" b="0" strike="noStrike" spc="-1">
              <a:solidFill>
                <a:srgbClr val="000000"/>
              </a:solidFill>
              <a:latin typeface="Calibri"/>
            </a:endParaRPr>
          </a:p>
        </p:txBody>
      </p:sp>
      <p:grpSp>
        <p:nvGrpSpPr>
          <p:cNvPr id="90" name="Group 27"/>
          <p:cNvGrpSpPr/>
          <p:nvPr/>
        </p:nvGrpSpPr>
        <p:grpSpPr>
          <a:xfrm>
            <a:off x="550800" y="2308680"/>
            <a:ext cx="7277760" cy="1346760"/>
            <a:chOff x="550800" y="2308680"/>
            <a:chExt cx="7277760" cy="1346760"/>
          </a:xfrm>
        </p:grpSpPr>
        <p:grpSp>
          <p:nvGrpSpPr>
            <p:cNvPr id="91" name="Gruppieren 27"/>
            <p:cNvGrpSpPr/>
            <p:nvPr/>
          </p:nvGrpSpPr>
          <p:grpSpPr>
            <a:xfrm>
              <a:off x="550800" y="2532240"/>
              <a:ext cx="7277760" cy="1123200"/>
              <a:chOff x="550800" y="2532240"/>
              <a:chExt cx="7277760" cy="1123200"/>
            </a:xfrm>
          </p:grpSpPr>
          <p:sp>
            <p:nvSpPr>
              <p:cNvPr id="92" name="Rectangle 2"/>
              <p:cNvSpPr/>
              <p:nvPr/>
            </p:nvSpPr>
            <p:spPr>
              <a:xfrm>
                <a:off x="550800" y="2532240"/>
                <a:ext cx="7277760" cy="1123200"/>
              </a:xfrm>
              <a:prstGeom prst="roundRect">
                <a:avLst>
                  <a:gd name="adj" fmla="val 18619"/>
                </a:avLst>
              </a:prstGeom>
              <a:noFill/>
              <a:ln w="19050">
                <a:solidFill>
                  <a:srgbClr val="FFFFFF">
                    <a:lumMod val="65000"/>
                  </a:srgbClr>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914400">
                  <a:lnSpc>
                    <a:spcPct val="100000"/>
                  </a:lnSpc>
                </a:pPr>
                <a:endParaRPr lang="en-US" sz="1400" b="0" strike="noStrike" spc="-1">
                  <a:solidFill>
                    <a:schemeClr val="dk1"/>
                  </a:solidFill>
                  <a:latin typeface="Arial"/>
                </a:endParaRPr>
              </a:p>
            </p:txBody>
          </p:sp>
          <p:sp>
            <p:nvSpPr>
              <p:cNvPr id="93" name="Rectangle 2"/>
              <p:cNvSpPr/>
              <p:nvPr/>
            </p:nvSpPr>
            <p:spPr>
              <a:xfrm>
                <a:off x="858600" y="2754360"/>
                <a:ext cx="6775920" cy="729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defTabSz="914400">
                  <a:lnSpc>
                    <a:spcPct val="150000"/>
                  </a:lnSpc>
                  <a:buClr>
                    <a:srgbClr val="434343"/>
                  </a:buClr>
                  <a:buFont typeface="Arial"/>
                  <a:buChar char="•"/>
                </a:pPr>
                <a:r>
                  <a:rPr lang="en-US" sz="1400" b="0" strike="noStrike" spc="-1">
                    <a:solidFill>
                      <a:schemeClr val="dk1"/>
                    </a:solidFill>
                    <a:latin typeface="Arial"/>
                  </a:rPr>
                  <a:t>Die Klausur (60 Min) und wird am </a:t>
                </a:r>
                <a:r>
                  <a:rPr lang="en-US" sz="1400" b="1" strike="noStrike" spc="-1">
                    <a:solidFill>
                      <a:schemeClr val="lt2">
                        <a:lumMod val="10000"/>
                      </a:schemeClr>
                    </a:solidFill>
                    <a:latin typeface="Arial"/>
                  </a:rPr>
                  <a:t>27.06.2024</a:t>
                </a:r>
                <a:r>
                  <a:rPr lang="en-US" sz="1400" b="0" strike="noStrike" spc="-1">
                    <a:solidFill>
                      <a:schemeClr val="dk1"/>
                    </a:solidFill>
                    <a:latin typeface="Arial"/>
                  </a:rPr>
                  <a:t> geschrieben.</a:t>
                </a:r>
                <a:endParaRPr lang="de-DE" sz="1400" b="0" strike="noStrike" spc="-1">
                  <a:solidFill>
                    <a:srgbClr val="000000"/>
                  </a:solidFill>
                  <a:latin typeface="Calibri"/>
                </a:endParaRPr>
              </a:p>
              <a:p>
                <a:pPr marL="285840" indent="-285840" defTabSz="914400">
                  <a:lnSpc>
                    <a:spcPct val="150000"/>
                  </a:lnSpc>
                  <a:buClr>
                    <a:srgbClr val="434343"/>
                  </a:buClr>
                  <a:buFont typeface="Arial"/>
                  <a:buChar char="•"/>
                </a:pPr>
                <a:r>
                  <a:rPr lang="en-US" sz="1400" b="0" strike="noStrike" spc="-1">
                    <a:solidFill>
                      <a:schemeClr val="dk1"/>
                    </a:solidFill>
                    <a:latin typeface="Arial"/>
                  </a:rPr>
                  <a:t>Der Inhalt bezieht sich auf den Input, der auf ISIS bereitgestellt wird. </a:t>
                </a:r>
                <a:endParaRPr lang="de-DE" sz="1400" b="0" strike="noStrike" spc="-1">
                  <a:solidFill>
                    <a:srgbClr val="000000"/>
                  </a:solidFill>
                  <a:latin typeface="Calibri"/>
                </a:endParaRPr>
              </a:p>
            </p:txBody>
          </p:sp>
        </p:grpSp>
        <p:sp>
          <p:nvSpPr>
            <p:cNvPr id="94" name="Text Box 15"/>
            <p:cNvSpPr/>
            <p:nvPr/>
          </p:nvSpPr>
          <p:spPr>
            <a:xfrm>
              <a:off x="676440" y="2308680"/>
              <a:ext cx="1697400" cy="425160"/>
            </a:xfrm>
            <a:prstGeom prst="roundRect">
              <a:avLst>
                <a:gd name="adj" fmla="val 16667"/>
              </a:avLst>
            </a:prstGeom>
            <a:solidFill>
              <a:schemeClr val="bg1">
                <a:lumMod val="50000"/>
              </a:schemeClr>
            </a:solidFill>
            <a:ln w="12700">
              <a:solidFill>
                <a:srgbClr val="FFFFFF">
                  <a:lumMod val="50000"/>
                </a:srgbClr>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de-DE" sz="1400" b="0" strike="noStrike" spc="-1">
                  <a:solidFill>
                    <a:schemeClr val="lt1"/>
                  </a:solidFill>
                  <a:latin typeface="Arial"/>
                </a:rPr>
                <a:t>Klausur</a:t>
              </a:r>
              <a:endParaRPr lang="de-DE" sz="1400" b="0" strike="noStrike" spc="-1">
                <a:solidFill>
                  <a:srgbClr val="000000"/>
                </a:solidFill>
                <a:latin typeface="Calibri"/>
              </a:endParaRPr>
            </a:p>
          </p:txBody>
        </p:sp>
      </p:grpSp>
      <p:grpSp>
        <p:nvGrpSpPr>
          <p:cNvPr id="95" name="Group 28"/>
          <p:cNvGrpSpPr/>
          <p:nvPr/>
        </p:nvGrpSpPr>
        <p:grpSpPr>
          <a:xfrm>
            <a:off x="550800" y="3915360"/>
            <a:ext cx="7277760" cy="1774080"/>
            <a:chOff x="550800" y="3915360"/>
            <a:chExt cx="7277760" cy="1774080"/>
          </a:xfrm>
        </p:grpSpPr>
        <p:grpSp>
          <p:nvGrpSpPr>
            <p:cNvPr id="96" name="Gruppieren 24"/>
            <p:cNvGrpSpPr/>
            <p:nvPr/>
          </p:nvGrpSpPr>
          <p:grpSpPr>
            <a:xfrm>
              <a:off x="550800" y="4205160"/>
              <a:ext cx="7277760" cy="1484280"/>
              <a:chOff x="550800" y="4205160"/>
              <a:chExt cx="7277760" cy="1484280"/>
            </a:xfrm>
          </p:grpSpPr>
          <p:sp>
            <p:nvSpPr>
              <p:cNvPr id="97" name="Rectangle 2"/>
              <p:cNvSpPr/>
              <p:nvPr/>
            </p:nvSpPr>
            <p:spPr>
              <a:xfrm>
                <a:off x="550800" y="4205160"/>
                <a:ext cx="7277760" cy="1366560"/>
              </a:xfrm>
              <a:prstGeom prst="roundRect">
                <a:avLst>
                  <a:gd name="adj" fmla="val 18619"/>
                </a:avLst>
              </a:prstGeom>
              <a:noFill/>
              <a:ln w="19050">
                <a:solidFill>
                  <a:srgbClr val="FFFFFF">
                    <a:lumMod val="65000"/>
                  </a:srgbClr>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914400">
                  <a:lnSpc>
                    <a:spcPct val="100000"/>
                  </a:lnSpc>
                </a:pPr>
                <a:endParaRPr lang="en-US" sz="1400" b="0" strike="noStrike" spc="-1">
                  <a:solidFill>
                    <a:schemeClr val="dk1"/>
                  </a:solidFill>
                  <a:latin typeface="Arial"/>
                </a:endParaRPr>
              </a:p>
            </p:txBody>
          </p:sp>
          <p:sp>
            <p:nvSpPr>
              <p:cNvPr id="98" name="Rectangle 2"/>
              <p:cNvSpPr/>
              <p:nvPr/>
            </p:nvSpPr>
            <p:spPr>
              <a:xfrm>
                <a:off x="858960" y="4426200"/>
                <a:ext cx="6969600" cy="1263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defTabSz="914400">
                  <a:lnSpc>
                    <a:spcPct val="150000"/>
                  </a:lnSpc>
                  <a:buClr>
                    <a:srgbClr val="434343"/>
                  </a:buClr>
                  <a:buFont typeface="Arial"/>
                  <a:buChar char="•"/>
                </a:pPr>
                <a:r>
                  <a:rPr lang="de-DE" sz="1400" b="0" strike="noStrike" spc="-1">
                    <a:solidFill>
                      <a:schemeClr val="dk1"/>
                    </a:solidFill>
                    <a:latin typeface="Arial"/>
                  </a:rPr>
                  <a:t>In der Präsentation wird das gesamte Vorgehen im Forschungsprojekt vorgestellt. </a:t>
                </a:r>
                <a:endParaRPr lang="de-DE" sz="1400" b="0" strike="noStrike" spc="-1">
                  <a:solidFill>
                    <a:srgbClr val="000000"/>
                  </a:solidFill>
                  <a:latin typeface="Calibri"/>
                </a:endParaRPr>
              </a:p>
              <a:p>
                <a:pPr marL="285840" indent="-285840" defTabSz="914400">
                  <a:lnSpc>
                    <a:spcPct val="150000"/>
                  </a:lnSpc>
                  <a:buClr>
                    <a:srgbClr val="434343"/>
                  </a:buClr>
                  <a:buFont typeface="Arial"/>
                  <a:buChar char="•"/>
                </a:pPr>
                <a:r>
                  <a:rPr lang="de-DE" sz="1400" b="0" strike="noStrike" spc="-1">
                    <a:solidFill>
                      <a:schemeClr val="dk1"/>
                    </a:solidFill>
                    <a:latin typeface="Arial"/>
                  </a:rPr>
                  <a:t>Die Ergebnisse werden präsentiert, kritisch reflektiert und in den Forschungsstand eingeordnet.</a:t>
                </a:r>
                <a:endParaRPr lang="de-DE" sz="1400" b="0" strike="noStrike" spc="-1">
                  <a:solidFill>
                    <a:srgbClr val="000000"/>
                  </a:solidFill>
                  <a:latin typeface="Calibri"/>
                </a:endParaRPr>
              </a:p>
              <a:p>
                <a:pPr defTabSz="914400">
                  <a:lnSpc>
                    <a:spcPct val="100000"/>
                  </a:lnSpc>
                </a:pPr>
                <a:endParaRPr lang="de-DE" sz="1400" b="0" strike="noStrike" spc="-1">
                  <a:solidFill>
                    <a:srgbClr val="000000"/>
                  </a:solidFill>
                  <a:latin typeface="Calibri"/>
                </a:endParaRPr>
              </a:p>
            </p:txBody>
          </p:sp>
        </p:grpSp>
        <p:sp>
          <p:nvSpPr>
            <p:cNvPr id="99" name="Text Box 15"/>
            <p:cNvSpPr/>
            <p:nvPr/>
          </p:nvSpPr>
          <p:spPr>
            <a:xfrm>
              <a:off x="673920" y="3915360"/>
              <a:ext cx="1698480" cy="456480"/>
            </a:xfrm>
            <a:prstGeom prst="roundRect">
              <a:avLst>
                <a:gd name="adj" fmla="val 16667"/>
              </a:avLst>
            </a:prstGeom>
            <a:solidFill>
              <a:schemeClr val="bg1">
                <a:lumMod val="50000"/>
              </a:schemeClr>
            </a:solidFill>
            <a:ln w="12700">
              <a:solidFill>
                <a:srgbClr val="FFFFFF">
                  <a:lumMod val="50000"/>
                </a:srgbClr>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de-DE" sz="1400" b="0" strike="noStrike" spc="-1">
                  <a:solidFill>
                    <a:schemeClr val="lt1"/>
                  </a:solidFill>
                  <a:latin typeface="Arial"/>
                </a:rPr>
                <a:t>Präsentation</a:t>
              </a:r>
              <a:endParaRPr lang="de-DE" sz="1400" b="0" strike="noStrike" spc="-1">
                <a:solidFill>
                  <a:srgbClr val="000000"/>
                </a:solidFill>
                <a:latin typeface="Calibri"/>
              </a:endParaRPr>
            </a:p>
          </p:txBody>
        </p:sp>
      </p:grpSp>
      <p:sp>
        <p:nvSpPr>
          <p:cNvPr id="100" name="Text Box 15"/>
          <p:cNvSpPr/>
          <p:nvPr/>
        </p:nvSpPr>
        <p:spPr>
          <a:xfrm>
            <a:off x="9938880" y="2358000"/>
            <a:ext cx="1477440" cy="3140280"/>
          </a:xfrm>
          <a:prstGeom prst="roundRect">
            <a:avLst>
              <a:gd name="adj" fmla="val 16667"/>
            </a:avLst>
          </a:prstGeom>
          <a:solidFill>
            <a:schemeClr val="accent1"/>
          </a:solidFill>
          <a:ln w="12700">
            <a:solidFill>
              <a:srgbClr val="C30D1E"/>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de-DE" sz="1400" b="0" strike="noStrike" spc="-1">
                <a:solidFill>
                  <a:schemeClr val="lt1"/>
                </a:solidFill>
                <a:latin typeface="Arial"/>
              </a:rPr>
              <a:t>Prüfungsleistung</a:t>
            </a:r>
            <a:endParaRPr lang="de-DE" sz="1400" b="0" strike="noStrike" spc="-1">
              <a:solidFill>
                <a:srgbClr val="000000"/>
              </a:solidFill>
              <a:latin typeface="Calibri"/>
            </a:endParaRPr>
          </a:p>
        </p:txBody>
      </p:sp>
      <p:sp>
        <p:nvSpPr>
          <p:cNvPr id="101" name="Right Arrow 36"/>
          <p:cNvSpPr/>
          <p:nvPr/>
        </p:nvSpPr>
        <p:spPr>
          <a:xfrm>
            <a:off x="8436960" y="2493720"/>
            <a:ext cx="978120" cy="1219680"/>
          </a:xfrm>
          <a:prstGeom prst="rightArrow">
            <a:avLst>
              <a:gd name="adj1" fmla="val 50000"/>
              <a:gd name="adj2" fmla="val 50000"/>
            </a:avLst>
          </a:prstGeom>
          <a:solidFill>
            <a:schemeClr val="accent1"/>
          </a:solidFill>
          <a:ln w="12700">
            <a:noFill/>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en-DE" sz="1400" b="0" strike="noStrike" spc="-1">
                <a:solidFill>
                  <a:schemeClr val="lt1"/>
                </a:solidFill>
                <a:latin typeface="Arial"/>
              </a:rPr>
              <a:t>50%</a:t>
            </a:r>
            <a:endParaRPr lang="de-DE" sz="1400" b="0" strike="noStrike" spc="-1">
              <a:solidFill>
                <a:srgbClr val="000000"/>
              </a:solidFill>
              <a:latin typeface="Calibri"/>
            </a:endParaRPr>
          </a:p>
        </p:txBody>
      </p:sp>
      <p:sp>
        <p:nvSpPr>
          <p:cNvPr id="102" name="Right Arrow 37"/>
          <p:cNvSpPr/>
          <p:nvPr/>
        </p:nvSpPr>
        <p:spPr>
          <a:xfrm>
            <a:off x="8436960" y="4278960"/>
            <a:ext cx="978120" cy="1219680"/>
          </a:xfrm>
          <a:prstGeom prst="rightArrow">
            <a:avLst>
              <a:gd name="adj1" fmla="val 50000"/>
              <a:gd name="adj2" fmla="val 50000"/>
            </a:avLst>
          </a:prstGeom>
          <a:solidFill>
            <a:schemeClr val="accent1"/>
          </a:solidFill>
          <a:ln w="12700">
            <a:noFill/>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en-DE" sz="1400" b="0" strike="noStrike" spc="-1">
                <a:solidFill>
                  <a:schemeClr val="lt1"/>
                </a:solidFill>
                <a:latin typeface="Arial"/>
              </a:rPr>
              <a:t>50%</a:t>
            </a:r>
            <a:endParaRPr lang="de-DE" sz="1400" b="0" strike="noStrike" spc="-1">
              <a:solidFill>
                <a:srgbClr val="000000"/>
              </a:solidFill>
              <a:latin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PlaceHolder 1"/>
          <p:cNvSpPr>
            <a:spLocks noGrp="1"/>
          </p:cNvSpPr>
          <p:nvPr>
            <p:ph/>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en-DE" sz="2400" b="0" strike="noStrike" spc="-1">
                <a:solidFill>
                  <a:srgbClr val="C40D1E"/>
                </a:solidFill>
                <a:latin typeface="Arial"/>
              </a:rPr>
              <a:t>Was ist Marktforschung?</a:t>
            </a:r>
            <a:endParaRPr lang="de-DE" sz="2400" b="0" strike="noStrike" spc="-1">
              <a:solidFill>
                <a:schemeClr val="dk1"/>
              </a:solidFill>
              <a:latin typeface="Calibri"/>
            </a:endParaRPr>
          </a:p>
        </p:txBody>
      </p:sp>
      <p:sp>
        <p:nvSpPr>
          <p:cNvPr id="104" name="Text Box 15"/>
          <p:cNvSpPr/>
          <p:nvPr/>
        </p:nvSpPr>
        <p:spPr>
          <a:xfrm>
            <a:off x="555840" y="1355760"/>
            <a:ext cx="3250800" cy="2178360"/>
          </a:xfrm>
          <a:prstGeom prst="roundRect">
            <a:avLst>
              <a:gd name="adj" fmla="val 16667"/>
            </a:avLst>
          </a:prstGeom>
          <a:solidFill>
            <a:schemeClr val="accent1"/>
          </a:solidFill>
          <a:ln w="12700">
            <a:solidFill>
              <a:srgbClr val="C30D1E"/>
            </a:solidFill>
            <a:miter/>
          </a:ln>
        </p:spPr>
        <p:style>
          <a:lnRef idx="0">
            <a:scrgbClr r="0" g="0" b="0"/>
          </a:lnRef>
          <a:fillRef idx="0">
            <a:scrgbClr r="0" g="0" b="0"/>
          </a:fillRef>
          <a:effectRef idx="0">
            <a:scrgbClr r="0" g="0" b="0"/>
          </a:effectRef>
          <a:fontRef idx="minor"/>
        </p:style>
        <p:txBody>
          <a:bodyPr wrap="none" lIns="90000" tIns="46800" rIns="90000" bIns="46800" anchor="ctr">
            <a:noAutofit/>
          </a:bodyPr>
          <a:lstStyle/>
          <a:p>
            <a:pPr algn="ctr" defTabSz="762120">
              <a:lnSpc>
                <a:spcPct val="100000"/>
              </a:lnSpc>
            </a:pPr>
            <a:r>
              <a:rPr lang="de-DE" sz="2400" b="0" strike="noStrike" spc="-1">
                <a:solidFill>
                  <a:schemeClr val="lt1"/>
                </a:solidFill>
                <a:latin typeface="Arial"/>
              </a:rPr>
              <a:t>Marktforschung …</a:t>
            </a:r>
            <a:endParaRPr lang="de-DE" sz="2400" b="0" strike="noStrike" spc="-1">
              <a:solidFill>
                <a:srgbClr val="000000"/>
              </a:solidFill>
              <a:latin typeface="Calibri"/>
            </a:endParaRPr>
          </a:p>
        </p:txBody>
      </p:sp>
      <p:sp>
        <p:nvSpPr>
          <p:cNvPr id="105" name="Abgerundetes Rechteck 10"/>
          <p:cNvSpPr/>
          <p:nvPr/>
        </p:nvSpPr>
        <p:spPr>
          <a:xfrm>
            <a:off x="4498560" y="1355760"/>
            <a:ext cx="7221240" cy="2178360"/>
          </a:xfrm>
          <a:prstGeom prst="roundRect">
            <a:avLst>
              <a:gd name="adj" fmla="val 16667"/>
            </a:avLst>
          </a:prstGeom>
          <a:noFill/>
          <a:ln>
            <a:solidFill>
              <a:srgbClr val="C30D1E"/>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marL="190440" lvl="1" indent="-189000" defTabSz="330120">
              <a:lnSpc>
                <a:spcPct val="100000"/>
              </a:lnSpc>
              <a:spcBef>
                <a:spcPts val="799"/>
              </a:spcBef>
              <a:buClr>
                <a:srgbClr val="434343"/>
              </a:buClr>
              <a:buFont typeface="Symbol" charset="2"/>
              <a:buChar char=""/>
              <a:tabLst>
                <a:tab pos="195120" algn="l"/>
                <a:tab pos="8521560" algn="r"/>
              </a:tabLst>
            </a:pPr>
            <a:r>
              <a:rPr lang="de-DE" sz="1600" b="0" strike="noStrike" spc="-1">
                <a:solidFill>
                  <a:schemeClr val="dk1"/>
                </a:solidFill>
                <a:latin typeface="Arial"/>
              </a:rPr>
              <a:t>… ist systematische, empirische = datenbasierte Untersuchungstätigkeit</a:t>
            </a:r>
            <a:endParaRPr lang="de-DE" sz="1600" b="0" strike="noStrike" spc="-1">
              <a:solidFill>
                <a:srgbClr val="000000"/>
              </a:solidFill>
              <a:latin typeface="Calibri"/>
            </a:endParaRPr>
          </a:p>
          <a:p>
            <a:pPr marL="190440" lvl="1" indent="-189000" defTabSz="330120">
              <a:lnSpc>
                <a:spcPct val="100000"/>
              </a:lnSpc>
              <a:spcBef>
                <a:spcPts val="799"/>
              </a:spcBef>
              <a:buClr>
                <a:srgbClr val="434343"/>
              </a:buClr>
              <a:buFont typeface="Symbol" charset="2"/>
              <a:buChar char=""/>
              <a:tabLst>
                <a:tab pos="195120" algn="l"/>
                <a:tab pos="8521560" algn="r"/>
              </a:tabLst>
            </a:pPr>
            <a:r>
              <a:rPr lang="de-DE" sz="1600" b="0" strike="noStrike" spc="-1">
                <a:solidFill>
                  <a:schemeClr val="dk1"/>
                </a:solidFill>
                <a:latin typeface="Arial"/>
              </a:rPr>
              <a:t>… bedient sich verschiedener Untersuchungsmethoden</a:t>
            </a:r>
            <a:endParaRPr lang="de-DE" sz="1600" b="0" strike="noStrike" spc="-1">
              <a:solidFill>
                <a:srgbClr val="000000"/>
              </a:solidFill>
              <a:latin typeface="Calibri"/>
            </a:endParaRPr>
          </a:p>
          <a:p>
            <a:pPr marL="190440" lvl="1" indent="-189000" defTabSz="330120">
              <a:lnSpc>
                <a:spcPct val="100000"/>
              </a:lnSpc>
              <a:spcBef>
                <a:spcPts val="799"/>
              </a:spcBef>
              <a:buClr>
                <a:srgbClr val="434343"/>
              </a:buClr>
              <a:buFont typeface="Symbol" charset="2"/>
              <a:buChar char=""/>
              <a:tabLst>
                <a:tab pos="195120" algn="l"/>
                <a:tab pos="8521560" algn="r"/>
              </a:tabLst>
            </a:pPr>
            <a:r>
              <a:rPr lang="de-DE" sz="1600" b="0" strike="noStrike" spc="-1">
                <a:solidFill>
                  <a:schemeClr val="dk1"/>
                </a:solidFill>
                <a:latin typeface="Arial"/>
              </a:rPr>
              <a:t>… zielt auf die Gewinnung von Informationen über Marktphänomene </a:t>
            </a:r>
            <a:endParaRPr lang="de-DE" sz="1600" b="0" strike="noStrike" spc="-1">
              <a:solidFill>
                <a:srgbClr val="000000"/>
              </a:solidFill>
              <a:latin typeface="Calibri"/>
            </a:endParaRPr>
          </a:p>
          <a:p>
            <a:pPr marL="190440" lvl="1" indent="-189000" defTabSz="330120">
              <a:lnSpc>
                <a:spcPct val="100000"/>
              </a:lnSpc>
              <a:spcBef>
                <a:spcPts val="799"/>
              </a:spcBef>
              <a:buClr>
                <a:srgbClr val="434343"/>
              </a:buClr>
              <a:buFont typeface="Symbol" charset="2"/>
              <a:buChar char=""/>
              <a:tabLst>
                <a:tab pos="195120" algn="l"/>
                <a:tab pos="8521560" algn="r"/>
              </a:tabLst>
            </a:pPr>
            <a:r>
              <a:rPr lang="de-DE" sz="1600" b="0" strike="noStrike" spc="-1">
                <a:solidFill>
                  <a:schemeClr val="dk1"/>
                </a:solidFill>
                <a:latin typeface="Arial"/>
              </a:rPr>
              <a:t>… schafft die Grundlage für absatzpolitische Entscheidungen</a:t>
            </a:r>
            <a:endParaRPr lang="de-DE" sz="1600" b="0" strike="noStrike" spc="-1">
              <a:solidFill>
                <a:srgbClr val="000000"/>
              </a:solidFill>
              <a:latin typeface="Calibri"/>
            </a:endParaRPr>
          </a:p>
        </p:txBody>
      </p:sp>
      <p:sp>
        <p:nvSpPr>
          <p:cNvPr id="106" name="Abgerundetes Rechteck 13"/>
          <p:cNvSpPr/>
          <p:nvPr/>
        </p:nvSpPr>
        <p:spPr>
          <a:xfrm>
            <a:off x="555840" y="3921480"/>
            <a:ext cx="11163960" cy="1654920"/>
          </a:xfrm>
          <a:prstGeom prst="roundRect">
            <a:avLst>
              <a:gd name="adj" fmla="val 16667"/>
            </a:avLst>
          </a:prstGeom>
          <a:noFill/>
          <a:ln>
            <a:solidFill>
              <a:srgbClr val="C30D1E"/>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just" defTabSz="1031760">
              <a:lnSpc>
                <a:spcPct val="150000"/>
              </a:lnSpc>
              <a:spcBef>
                <a:spcPts val="320"/>
              </a:spcBef>
            </a:pPr>
            <a:r>
              <a:rPr lang="de-DE" sz="1600" b="0" strike="noStrike" spc="-1">
                <a:solidFill>
                  <a:schemeClr val="dk1"/>
                </a:solidFill>
                <a:latin typeface="Arial"/>
              </a:rPr>
              <a:t>Mit Marktforschung werden wirtschaftliche Zusammenhänge erfasst und gedeutet. Dabei sollen nicht nur Beobachtungen beschrieben werden, sondern auch Aussagen über Ursachen der Beobachtungen und nicht direkt beobachtbare Tatsachen getroffen werden.</a:t>
            </a:r>
            <a:endParaRPr lang="de-DE" sz="1600" b="0" strike="noStrike" spc="-1">
              <a:solidFill>
                <a:srgbClr val="000000"/>
              </a:solidFill>
              <a:latin typeface="Calibri"/>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0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p:nvPr>
        </p:nvSpPr>
        <p:spPr>
          <a:xfrm>
            <a:off x="555840" y="396720"/>
            <a:ext cx="8311680" cy="717120"/>
          </a:xfrm>
          <a:prstGeom prst="rect">
            <a:avLst/>
          </a:prstGeom>
          <a:noFill/>
          <a:ln w="0">
            <a:noFill/>
          </a:ln>
        </p:spPr>
        <p:txBody>
          <a:bodyPr lIns="0" tIns="0" rIns="0" bIns="0" anchor="b">
            <a:noAutofit/>
          </a:bodyPr>
          <a:lstStyle/>
          <a:p>
            <a:pPr indent="0" defTabSz="914400">
              <a:lnSpc>
                <a:spcPts val="2801"/>
              </a:lnSpc>
              <a:buNone/>
              <a:tabLst>
                <a:tab pos="0" algn="l"/>
              </a:tabLst>
            </a:pPr>
            <a:r>
              <a:rPr lang="en-DE" sz="2400" b="0" strike="noStrike" spc="-1">
                <a:solidFill>
                  <a:srgbClr val="C40D1E"/>
                </a:solidFill>
                <a:latin typeface="Arial"/>
              </a:rPr>
              <a:t>Wie könnte ein Marktforschungsprozess aussehen?</a:t>
            </a:r>
            <a:endParaRPr lang="de-DE" sz="2400" b="0" strike="noStrike" spc="-1">
              <a:solidFill>
                <a:schemeClr val="dk1"/>
              </a:solidFill>
              <a:latin typeface="Calibri"/>
            </a:endParaRPr>
          </a:p>
        </p:txBody>
      </p:sp>
      <p:sp>
        <p:nvSpPr>
          <p:cNvPr id="108" name="PlaceHolder 2"/>
          <p:cNvSpPr>
            <a:spLocks noGrp="1"/>
          </p:cNvSpPr>
          <p:nvPr>
            <p:ph/>
          </p:nvPr>
        </p:nvSpPr>
        <p:spPr>
          <a:xfrm>
            <a:off x="555840" y="1876680"/>
            <a:ext cx="8311680" cy="3759480"/>
          </a:xfrm>
          <a:prstGeom prst="rect">
            <a:avLst/>
          </a:prstGeom>
          <a:noFill/>
          <a:ln w="0">
            <a:noFill/>
          </a:ln>
        </p:spPr>
        <p:txBody>
          <a:bodyPr lIns="0" tIns="0" rIns="90000" bIns="45000" anchor="t">
            <a:noAutofit/>
          </a:bodyPr>
          <a:lstStyle/>
          <a:p>
            <a:pPr indent="0" algn="just" defTabSz="914400">
              <a:lnSpc>
                <a:spcPts val="2401"/>
              </a:lnSpc>
              <a:spcBef>
                <a:spcPts val="720"/>
              </a:spcBef>
              <a:buNone/>
              <a:tabLst>
                <a:tab pos="0" algn="l"/>
              </a:tabLst>
            </a:pPr>
            <a:r>
              <a:rPr lang="de-DE" sz="1800" b="0" strike="noStrike" spc="-1">
                <a:solidFill>
                  <a:srgbClr val="434343"/>
                </a:solidFill>
                <a:latin typeface="Arial"/>
              </a:rPr>
              <a:t>Bitte finden Sie sich in Gruppen von 3 bis 4 Personen zusammen </a:t>
            </a:r>
            <a:endParaRPr lang="de-DE" sz="1800" b="0" strike="noStrike" spc="-1">
              <a:solidFill>
                <a:schemeClr val="dk1"/>
              </a:solidFill>
              <a:latin typeface="Calibri"/>
            </a:endParaRPr>
          </a:p>
          <a:p>
            <a:pPr indent="0" algn="just" defTabSz="914400">
              <a:lnSpc>
                <a:spcPts val="2401"/>
              </a:lnSpc>
              <a:spcBef>
                <a:spcPts val="720"/>
              </a:spcBef>
              <a:buNone/>
              <a:tabLst>
                <a:tab pos="0" algn="l"/>
              </a:tabLst>
            </a:pPr>
            <a:r>
              <a:rPr lang="de-DE" sz="1800" b="0" strike="noStrike" spc="-1">
                <a:solidFill>
                  <a:srgbClr val="434343"/>
                </a:solidFill>
                <a:latin typeface="Arial"/>
              </a:rPr>
              <a:t>und erarbeiten Sie in den nächsten </a:t>
            </a:r>
            <a:r>
              <a:rPr lang="de-DE" sz="1800" b="1" strike="noStrike" spc="-1">
                <a:solidFill>
                  <a:srgbClr val="434343"/>
                </a:solidFill>
                <a:latin typeface="Arial"/>
              </a:rPr>
              <a:t>5 Minuten</a:t>
            </a:r>
            <a:r>
              <a:rPr lang="de-DE" sz="1800" b="0" strike="noStrike" spc="-1">
                <a:solidFill>
                  <a:srgbClr val="434343"/>
                </a:solidFill>
                <a:latin typeface="Arial"/>
              </a:rPr>
              <a:t>:</a:t>
            </a:r>
            <a:endParaRPr lang="de-DE" sz="1800" b="0" strike="noStrike" spc="-1">
              <a:solidFill>
                <a:schemeClr val="dk1"/>
              </a:solidFill>
              <a:latin typeface="Calibri"/>
            </a:endParaRPr>
          </a:p>
          <a:p>
            <a:pPr indent="0" algn="just" defTabSz="914400">
              <a:lnSpc>
                <a:spcPts val="2401"/>
              </a:lnSpc>
              <a:spcBef>
                <a:spcPts val="720"/>
              </a:spcBef>
              <a:buNone/>
              <a:tabLst>
                <a:tab pos="0" algn="l"/>
              </a:tabLst>
            </a:pPr>
            <a:endParaRPr lang="de-DE" sz="1800" b="0" strike="noStrike" spc="-1">
              <a:solidFill>
                <a:schemeClr val="dk1"/>
              </a:solidFill>
              <a:latin typeface="Calibri"/>
            </a:endParaRPr>
          </a:p>
          <a:p>
            <a:pPr marL="457200" indent="-457200" algn="just" defTabSz="914400">
              <a:lnSpc>
                <a:spcPts val="2401"/>
              </a:lnSpc>
              <a:spcBef>
                <a:spcPts val="720"/>
              </a:spcBef>
              <a:buClr>
                <a:srgbClr val="434343"/>
              </a:buClr>
              <a:buFont typeface="Symbol"/>
              <a:buChar char="•"/>
              <a:tabLst>
                <a:tab pos="0" algn="l"/>
              </a:tabLst>
            </a:pPr>
            <a:r>
              <a:rPr lang="de-DE" sz="1800" b="0" strike="noStrike" spc="-1">
                <a:solidFill>
                  <a:srgbClr val="434343"/>
                </a:solidFill>
                <a:latin typeface="Arial"/>
              </a:rPr>
              <a:t>Wie viele Phasen ein Marktforschungsprozess haben könnte?</a:t>
            </a:r>
            <a:endParaRPr lang="de-DE" sz="1800" b="0" strike="noStrike" spc="-1">
              <a:solidFill>
                <a:schemeClr val="dk1"/>
              </a:solidFill>
              <a:latin typeface="Calibri"/>
            </a:endParaRPr>
          </a:p>
          <a:p>
            <a:pPr marL="457200" indent="-457200" algn="just" defTabSz="914400">
              <a:lnSpc>
                <a:spcPts val="2401"/>
              </a:lnSpc>
              <a:spcBef>
                <a:spcPts val="720"/>
              </a:spcBef>
              <a:buClr>
                <a:srgbClr val="434343"/>
              </a:buClr>
              <a:buFont typeface="Symbol"/>
              <a:buChar char="•"/>
              <a:tabLst>
                <a:tab pos="0" algn="l"/>
              </a:tabLst>
            </a:pPr>
            <a:r>
              <a:rPr lang="de-DE" sz="1800" b="0" strike="noStrike" spc="-1">
                <a:solidFill>
                  <a:srgbClr val="434343"/>
                </a:solidFill>
                <a:latin typeface="Arial"/>
              </a:rPr>
              <a:t>Welche sind das?</a:t>
            </a:r>
            <a:endParaRPr lang="de-DE" sz="1800" b="0" strike="noStrike" spc="-1">
              <a:solidFill>
                <a:schemeClr val="dk1"/>
              </a:solidFill>
              <a:latin typeface="Calibri"/>
            </a:endParaRPr>
          </a:p>
          <a:p>
            <a:pPr marL="457200" indent="-457200" algn="just" defTabSz="914400">
              <a:lnSpc>
                <a:spcPts val="2401"/>
              </a:lnSpc>
              <a:spcBef>
                <a:spcPts val="720"/>
              </a:spcBef>
              <a:buClr>
                <a:srgbClr val="434343"/>
              </a:buClr>
              <a:buFont typeface="Symbol"/>
              <a:buChar char="•"/>
              <a:tabLst>
                <a:tab pos="0" algn="l"/>
              </a:tabLst>
            </a:pPr>
            <a:r>
              <a:rPr lang="de-DE" sz="1800" b="0" strike="noStrike" spc="-1">
                <a:solidFill>
                  <a:srgbClr val="434343"/>
                </a:solidFill>
                <a:latin typeface="Arial"/>
              </a:rPr>
              <a:t>Was passiert in diesen Phasen? </a:t>
            </a:r>
            <a:endParaRPr lang="de-DE" sz="1800" b="0" strike="noStrike" spc="-1">
              <a:solidFill>
                <a:schemeClr val="dk1"/>
              </a:solidFill>
              <a:latin typeface="Calibri"/>
            </a:endParaRPr>
          </a:p>
          <a:p>
            <a:pPr indent="0" algn="just" defTabSz="914400">
              <a:lnSpc>
                <a:spcPts val="2401"/>
              </a:lnSpc>
              <a:spcBef>
                <a:spcPts val="720"/>
              </a:spcBef>
              <a:buNone/>
              <a:tabLst>
                <a:tab pos="0" algn="l"/>
              </a:tabLst>
            </a:pPr>
            <a:endParaRPr lang="de-DE" sz="1800" b="0" strike="noStrike" spc="-1">
              <a:solidFill>
                <a:schemeClr val="dk1"/>
              </a:solidFill>
              <a:latin typeface="Calibri"/>
            </a:endParaRPr>
          </a:p>
          <a:p>
            <a:pPr indent="0" algn="just" defTabSz="914400">
              <a:lnSpc>
                <a:spcPts val="2401"/>
              </a:lnSpc>
              <a:spcBef>
                <a:spcPts val="720"/>
              </a:spcBef>
              <a:buNone/>
              <a:tabLst>
                <a:tab pos="0" algn="l"/>
              </a:tabLst>
            </a:pPr>
            <a:r>
              <a:rPr lang="de-DE" sz="1800" b="0" strike="noStrike" spc="-1">
                <a:solidFill>
                  <a:srgbClr val="434343"/>
                </a:solidFill>
                <a:latin typeface="Arial"/>
              </a:rPr>
              <a:t>Bitte stellen Sie Ihre Ergebnisse kurz vor. </a:t>
            </a:r>
            <a:endParaRPr lang="de-DE" sz="1800" b="0" strike="noStrike" spc="-1">
              <a:solidFill>
                <a:schemeClr val="dk1"/>
              </a:solidFill>
              <a:latin typeface="Calibri"/>
            </a:endParaRPr>
          </a:p>
        </p:txBody>
      </p:sp>
    </p:spTree>
  </p:cSld>
  <p:clrMapOvr>
    <a:masterClrMapping/>
  </p:clrMapOvr>
</p:sld>
</file>

<file path=ppt/theme/theme1.xml><?xml version="1.0" encoding="utf-8"?>
<a:theme xmlns:a="http://schemas.openxmlformats.org/drawingml/2006/main" name="Titelfolien zur Auswahl">
  <a:themeElements>
    <a:clrScheme name="TU Berlin">
      <a:dk1>
        <a:srgbClr val="434343"/>
      </a:dk1>
      <a:lt1>
        <a:srgbClr val="FFFFFF"/>
      </a:lt1>
      <a:dk2>
        <a:srgbClr val="434343"/>
      </a:dk2>
      <a:lt2>
        <a:srgbClr val="E7E6E6"/>
      </a:lt2>
      <a:accent1>
        <a:srgbClr val="C30D1E"/>
      </a:accent1>
      <a:accent2>
        <a:srgbClr val="B2B2B2"/>
      </a:accent2>
      <a:accent3>
        <a:srgbClr val="FF6C00"/>
      </a:accent3>
      <a:accent4>
        <a:srgbClr val="1F90CC"/>
      </a:accent4>
      <a:accent5>
        <a:srgbClr val="9013FE"/>
      </a:accent5>
      <a:accent6>
        <a:srgbClr val="49CB40"/>
      </a:accent6>
      <a:hlink>
        <a:srgbClr val="C30D1E"/>
      </a:hlink>
      <a:folHlink>
        <a:srgbClr val="C30D1E"/>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2.xml><?xml version="1.0" encoding="utf-8"?>
<a:theme xmlns:a="http://schemas.openxmlformats.org/drawingml/2006/main" name="Titelfolien zur Auswahl">
  <a:themeElements>
    <a:clrScheme name="TU Berlin">
      <a:dk1>
        <a:srgbClr val="434343"/>
      </a:dk1>
      <a:lt1>
        <a:srgbClr val="FFFFFF"/>
      </a:lt1>
      <a:dk2>
        <a:srgbClr val="434343"/>
      </a:dk2>
      <a:lt2>
        <a:srgbClr val="E7E6E6"/>
      </a:lt2>
      <a:accent1>
        <a:srgbClr val="C30D1E"/>
      </a:accent1>
      <a:accent2>
        <a:srgbClr val="B2B2B2"/>
      </a:accent2>
      <a:accent3>
        <a:srgbClr val="FF6C00"/>
      </a:accent3>
      <a:accent4>
        <a:srgbClr val="1F90CC"/>
      </a:accent4>
      <a:accent5>
        <a:srgbClr val="9013FE"/>
      </a:accent5>
      <a:accent6>
        <a:srgbClr val="49CB40"/>
      </a:accent6>
      <a:hlink>
        <a:srgbClr val="C30D1E"/>
      </a:hlink>
      <a:folHlink>
        <a:srgbClr val="C30D1E"/>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3.xml><?xml version="1.0" encoding="utf-8"?>
<a:theme xmlns:a="http://schemas.openxmlformats.org/drawingml/2006/main" name="Master für Folgeseiten">
  <a:themeElements>
    <a:clrScheme name="TU Berlin ">
      <a:dk1>
        <a:srgbClr val="434343"/>
      </a:dk1>
      <a:lt1>
        <a:srgbClr val="FFFFFF"/>
      </a:lt1>
      <a:dk2>
        <a:srgbClr val="434343"/>
      </a:dk2>
      <a:lt2>
        <a:srgbClr val="E7E6E6"/>
      </a:lt2>
      <a:accent1>
        <a:srgbClr val="C30D1E"/>
      </a:accent1>
      <a:accent2>
        <a:srgbClr val="B2B2B2"/>
      </a:accent2>
      <a:accent3>
        <a:srgbClr val="FF6C00"/>
      </a:accent3>
      <a:accent4>
        <a:srgbClr val="1F90CC"/>
      </a:accent4>
      <a:accent5>
        <a:srgbClr val="9013FE"/>
      </a:accent5>
      <a:accent6>
        <a:srgbClr val="49CB40"/>
      </a:accent6>
      <a:hlink>
        <a:srgbClr val="C30D1E"/>
      </a:hlink>
      <a:folHlink>
        <a:srgbClr val="C30D1E"/>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4.xml><?xml version="1.0" encoding="utf-8"?>
<a:theme xmlns:a="http://schemas.openxmlformats.org/drawingml/2006/main" name="Master für Folgeseiten">
  <a:themeElements>
    <a:clrScheme name="TU Berlin ">
      <a:dk1>
        <a:srgbClr val="434343"/>
      </a:dk1>
      <a:lt1>
        <a:srgbClr val="FFFFFF"/>
      </a:lt1>
      <a:dk2>
        <a:srgbClr val="434343"/>
      </a:dk2>
      <a:lt2>
        <a:srgbClr val="E7E6E6"/>
      </a:lt2>
      <a:accent1>
        <a:srgbClr val="C30D1E"/>
      </a:accent1>
      <a:accent2>
        <a:srgbClr val="B2B2B2"/>
      </a:accent2>
      <a:accent3>
        <a:srgbClr val="FF6C00"/>
      </a:accent3>
      <a:accent4>
        <a:srgbClr val="1F90CC"/>
      </a:accent4>
      <a:accent5>
        <a:srgbClr val="9013FE"/>
      </a:accent5>
      <a:accent6>
        <a:srgbClr val="49CB40"/>
      </a:accent6>
      <a:hlink>
        <a:srgbClr val="C30D1E"/>
      </a:hlink>
      <a:folHlink>
        <a:srgbClr val="C30D1E"/>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5.xml><?xml version="1.0" encoding="utf-8"?>
<a:theme xmlns:a="http://schemas.openxmlformats.org/drawingml/2006/main" name="Master für Folgeseiten">
  <a:themeElements>
    <a:clrScheme name="TU Berlin ">
      <a:dk1>
        <a:srgbClr val="434343"/>
      </a:dk1>
      <a:lt1>
        <a:srgbClr val="FFFFFF"/>
      </a:lt1>
      <a:dk2>
        <a:srgbClr val="434343"/>
      </a:dk2>
      <a:lt2>
        <a:srgbClr val="E7E6E6"/>
      </a:lt2>
      <a:accent1>
        <a:srgbClr val="C30D1E"/>
      </a:accent1>
      <a:accent2>
        <a:srgbClr val="B2B2B2"/>
      </a:accent2>
      <a:accent3>
        <a:srgbClr val="FF6C00"/>
      </a:accent3>
      <a:accent4>
        <a:srgbClr val="1F90CC"/>
      </a:accent4>
      <a:accent5>
        <a:srgbClr val="9013FE"/>
      </a:accent5>
      <a:accent6>
        <a:srgbClr val="49CB40"/>
      </a:accent6>
      <a:hlink>
        <a:srgbClr val="C30D1E"/>
      </a:hlink>
      <a:folHlink>
        <a:srgbClr val="C30D1E"/>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6.xml><?xml version="1.0" encoding="utf-8"?>
<a:theme xmlns:a="http://schemas.openxmlformats.org/drawingml/2006/main"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Titelfolien zur Auswahl</Template>
  <TotalTime>1</TotalTime>
  <Words>5260</Words>
  <Application>Microsoft Macintosh PowerPoint</Application>
  <PresentationFormat>Widescreen</PresentationFormat>
  <Paragraphs>651</Paragraphs>
  <Slides>31</Slides>
  <Notes>30</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31</vt:i4>
      </vt:variant>
    </vt:vector>
  </HeadingPairs>
  <TitlesOfParts>
    <vt:vector size="43" baseType="lpstr">
      <vt:lpstr>Arial</vt:lpstr>
      <vt:lpstr>Calibri</vt:lpstr>
      <vt:lpstr>Calibri Light</vt:lpstr>
      <vt:lpstr>Source Sans Pro ExtraLight</vt:lpstr>
      <vt:lpstr>Source Sans Pro Light</vt:lpstr>
      <vt:lpstr>Symbol</vt:lpstr>
      <vt:lpstr>Wingdings</vt:lpstr>
      <vt:lpstr>Titelfolien zur Auswahl</vt:lpstr>
      <vt:lpstr>Titelfolien zur Auswahl</vt:lpstr>
      <vt:lpstr>Master für Folgeseiten</vt:lpstr>
      <vt:lpstr>Master für Folgeseiten</vt:lpstr>
      <vt:lpstr>Master für Folgeseiten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TU-Pseudonym 8105624185267336</dc:creator>
  <dc:description/>
  <cp:lastModifiedBy>TU-Pseudonym 8105624185267336</cp:lastModifiedBy>
  <cp:revision>27</cp:revision>
  <cp:lastPrinted>2021-03-24T16:10:50Z</cp:lastPrinted>
  <dcterms:created xsi:type="dcterms:W3CDTF">2024-01-22T10:11:28Z</dcterms:created>
  <dcterms:modified xsi:type="dcterms:W3CDTF">2024-04-25T15:06:42Z</dcterms:modified>
  <dc:language>de-DE</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r8>28</vt:r8>
  </property>
  <property fmtid="{D5CDD505-2E9C-101B-9397-08002B2CF9AE}" pid="3" name="PresentationFormat">
    <vt:lpwstr>Breitbild</vt:lpwstr>
  </property>
  <property fmtid="{D5CDD505-2E9C-101B-9397-08002B2CF9AE}" pid="4" name="Slides">
    <vt:r8>29</vt:r8>
  </property>
</Properties>
</file>